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50"/>
  </p:notesMasterIdLst>
  <p:sldIdLst>
    <p:sldId id="282" r:id="rId3"/>
    <p:sldId id="141169231" r:id="rId4"/>
    <p:sldId id="141169236" r:id="rId5"/>
    <p:sldId id="683" r:id="rId6"/>
    <p:sldId id="141169237" r:id="rId7"/>
    <p:sldId id="518" r:id="rId8"/>
    <p:sldId id="141169234" r:id="rId9"/>
    <p:sldId id="260" r:id="rId10"/>
    <p:sldId id="271" r:id="rId11"/>
    <p:sldId id="141169232" r:id="rId12"/>
    <p:sldId id="262" r:id="rId13"/>
    <p:sldId id="263" r:id="rId14"/>
    <p:sldId id="264" r:id="rId15"/>
    <p:sldId id="265" r:id="rId16"/>
    <p:sldId id="141169241" r:id="rId17"/>
    <p:sldId id="141169240" r:id="rId18"/>
    <p:sldId id="141169248" r:id="rId19"/>
    <p:sldId id="141169250" r:id="rId20"/>
    <p:sldId id="141169249" r:id="rId21"/>
    <p:sldId id="141169251" r:id="rId22"/>
    <p:sldId id="141169252" r:id="rId23"/>
    <p:sldId id="141169264" r:id="rId24"/>
    <p:sldId id="141169265" r:id="rId25"/>
    <p:sldId id="141169253" r:id="rId26"/>
    <p:sldId id="141169258" r:id="rId27"/>
    <p:sldId id="141169257" r:id="rId28"/>
    <p:sldId id="258" r:id="rId29"/>
    <p:sldId id="141169238" r:id="rId30"/>
    <p:sldId id="141169245" r:id="rId31"/>
    <p:sldId id="141169259" r:id="rId32"/>
    <p:sldId id="141169244" r:id="rId33"/>
    <p:sldId id="141169254" r:id="rId34"/>
    <p:sldId id="141169255" r:id="rId35"/>
    <p:sldId id="141169256" r:id="rId36"/>
    <p:sldId id="141169246" r:id="rId37"/>
    <p:sldId id="141169263" r:id="rId38"/>
    <p:sldId id="141169247" r:id="rId39"/>
    <p:sldId id="141169260" r:id="rId40"/>
    <p:sldId id="141169261" r:id="rId41"/>
    <p:sldId id="141169262" r:id="rId42"/>
    <p:sldId id="141169239" r:id="rId43"/>
    <p:sldId id="141169242" r:id="rId44"/>
    <p:sldId id="141169243" r:id="rId45"/>
    <p:sldId id="270" r:id="rId46"/>
    <p:sldId id="269" r:id="rId47"/>
    <p:sldId id="267" r:id="rId48"/>
    <p:sldId id="26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D2E95A-76DE-45B9-A01C-21EF48FFC1CB}" v="81" dt="2023-10-04T23:00:51.8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18"/>
  </p:normalViewPr>
  <p:slideViewPr>
    <p:cSldViewPr snapToGrid="0">
      <p:cViewPr>
        <p:scale>
          <a:sx n="60" d="100"/>
          <a:sy n="60" d="100"/>
        </p:scale>
        <p:origin x="2550" y="11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A98C0-EA54-45A7-916E-50823463A943}"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F09A4-CC71-4DFA-AFE7-81ACC230F983}" type="slidenum">
              <a:rPr lang="en-US" smtClean="0"/>
              <a:t>‹#›</a:t>
            </a:fld>
            <a:endParaRPr lang="en-US"/>
          </a:p>
        </p:txBody>
      </p:sp>
    </p:spTree>
    <p:extLst>
      <p:ext uri="{BB962C8B-B14F-4D97-AF65-F5344CB8AC3E}">
        <p14:creationId xmlns:p14="http://schemas.microsoft.com/office/powerpoint/2010/main" val="648194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56326-3FFE-4CD8-ADE8-C2AB6694EF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2DFF19-8B70-4987-90E6-CF1D5E566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DC0F80-4EE0-4934-AAB7-E406A155D7FE}"/>
              </a:ext>
            </a:extLst>
          </p:cNvPr>
          <p:cNvSpPr>
            <a:spLocks noGrp="1"/>
          </p:cNvSpPr>
          <p:nvPr>
            <p:ph type="dt" sz="half" idx="10"/>
          </p:nvPr>
        </p:nvSpPr>
        <p:spPr/>
        <p:txBody>
          <a:bodyPr/>
          <a:lstStyle/>
          <a:p>
            <a:fld id="{6CA1070A-1AFD-464A-8DE6-22D8CE4A4539}" type="datetimeFigureOut">
              <a:rPr lang="en-US" smtClean="0"/>
              <a:t>10/4/2023</a:t>
            </a:fld>
            <a:endParaRPr lang="en-US" dirty="0"/>
          </a:p>
        </p:txBody>
      </p:sp>
      <p:sp>
        <p:nvSpPr>
          <p:cNvPr id="5" name="Footer Placeholder 4">
            <a:extLst>
              <a:ext uri="{FF2B5EF4-FFF2-40B4-BE49-F238E27FC236}">
                <a16:creationId xmlns:a16="http://schemas.microsoft.com/office/drawing/2014/main" id="{F5842299-C63A-4FB3-AFB5-6FB5C1F49A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46D2F3-21F4-4660-B0CD-C1E8422F1598}"/>
              </a:ext>
            </a:extLst>
          </p:cNvPr>
          <p:cNvSpPr>
            <a:spLocks noGrp="1"/>
          </p:cNvSpPr>
          <p:nvPr>
            <p:ph type="sldNum" sz="quarter" idx="12"/>
          </p:nvPr>
        </p:nvSpPr>
        <p:spPr/>
        <p:txBody>
          <a:bodyPr/>
          <a:lstStyle/>
          <a:p>
            <a:fld id="{FF2316A3-204F-4508-8073-14B30C66E9D4}" type="slidenum">
              <a:rPr lang="en-US" smtClean="0"/>
              <a:t>‹#›</a:t>
            </a:fld>
            <a:endParaRPr lang="en-US" dirty="0"/>
          </a:p>
        </p:txBody>
      </p:sp>
    </p:spTree>
    <p:extLst>
      <p:ext uri="{BB962C8B-B14F-4D97-AF65-F5344CB8AC3E}">
        <p14:creationId xmlns:p14="http://schemas.microsoft.com/office/powerpoint/2010/main" val="990160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974A9-E99D-43DE-BE74-A44948A630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757095-54CB-4CCB-839F-ED58EDE21C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07C8B3-623B-42BA-AADF-8BAE593B362A}"/>
              </a:ext>
            </a:extLst>
          </p:cNvPr>
          <p:cNvSpPr>
            <a:spLocks noGrp="1"/>
          </p:cNvSpPr>
          <p:nvPr>
            <p:ph type="dt" sz="half" idx="10"/>
          </p:nvPr>
        </p:nvSpPr>
        <p:spPr/>
        <p:txBody>
          <a:bodyPr/>
          <a:lstStyle/>
          <a:p>
            <a:fld id="{6CA1070A-1AFD-464A-8DE6-22D8CE4A4539}" type="datetimeFigureOut">
              <a:rPr lang="en-US" smtClean="0"/>
              <a:t>10/4/2023</a:t>
            </a:fld>
            <a:endParaRPr lang="en-US" dirty="0"/>
          </a:p>
        </p:txBody>
      </p:sp>
      <p:sp>
        <p:nvSpPr>
          <p:cNvPr id="5" name="Footer Placeholder 4">
            <a:extLst>
              <a:ext uri="{FF2B5EF4-FFF2-40B4-BE49-F238E27FC236}">
                <a16:creationId xmlns:a16="http://schemas.microsoft.com/office/drawing/2014/main" id="{A9EF33EC-286E-4189-9A20-3825812152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375211-33CF-4E07-92DA-3C53807ED90F}"/>
              </a:ext>
            </a:extLst>
          </p:cNvPr>
          <p:cNvSpPr>
            <a:spLocks noGrp="1"/>
          </p:cNvSpPr>
          <p:nvPr>
            <p:ph type="sldNum" sz="quarter" idx="12"/>
          </p:nvPr>
        </p:nvSpPr>
        <p:spPr/>
        <p:txBody>
          <a:bodyPr/>
          <a:lstStyle/>
          <a:p>
            <a:fld id="{FF2316A3-204F-4508-8073-14B30C66E9D4}" type="slidenum">
              <a:rPr lang="en-US" smtClean="0"/>
              <a:t>‹#›</a:t>
            </a:fld>
            <a:endParaRPr lang="en-US" dirty="0"/>
          </a:p>
        </p:txBody>
      </p:sp>
    </p:spTree>
    <p:extLst>
      <p:ext uri="{BB962C8B-B14F-4D97-AF65-F5344CB8AC3E}">
        <p14:creationId xmlns:p14="http://schemas.microsoft.com/office/powerpoint/2010/main" val="1448322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924C9E-759D-4340-AEAE-83D1112881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2304E3-AD3E-45C9-BD6F-C5FDE15DE5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96BE3-F391-443A-8965-12774A41A94C}"/>
              </a:ext>
            </a:extLst>
          </p:cNvPr>
          <p:cNvSpPr>
            <a:spLocks noGrp="1"/>
          </p:cNvSpPr>
          <p:nvPr>
            <p:ph type="dt" sz="half" idx="10"/>
          </p:nvPr>
        </p:nvSpPr>
        <p:spPr/>
        <p:txBody>
          <a:bodyPr/>
          <a:lstStyle/>
          <a:p>
            <a:fld id="{6CA1070A-1AFD-464A-8DE6-22D8CE4A4539}" type="datetimeFigureOut">
              <a:rPr lang="en-US" smtClean="0"/>
              <a:t>10/4/2023</a:t>
            </a:fld>
            <a:endParaRPr lang="en-US" dirty="0"/>
          </a:p>
        </p:txBody>
      </p:sp>
      <p:sp>
        <p:nvSpPr>
          <p:cNvPr id="5" name="Footer Placeholder 4">
            <a:extLst>
              <a:ext uri="{FF2B5EF4-FFF2-40B4-BE49-F238E27FC236}">
                <a16:creationId xmlns:a16="http://schemas.microsoft.com/office/drawing/2014/main" id="{D987260B-E401-4F51-805F-77ACC7F0F5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962A55-0D7E-4765-89C0-F17F068BBBCE}"/>
              </a:ext>
            </a:extLst>
          </p:cNvPr>
          <p:cNvSpPr>
            <a:spLocks noGrp="1"/>
          </p:cNvSpPr>
          <p:nvPr>
            <p:ph type="sldNum" sz="quarter" idx="12"/>
          </p:nvPr>
        </p:nvSpPr>
        <p:spPr/>
        <p:txBody>
          <a:bodyPr/>
          <a:lstStyle/>
          <a:p>
            <a:fld id="{FF2316A3-204F-4508-8073-14B30C66E9D4}" type="slidenum">
              <a:rPr lang="en-US" smtClean="0"/>
              <a:t>‹#›</a:t>
            </a:fld>
            <a:endParaRPr lang="en-US" dirty="0"/>
          </a:p>
        </p:txBody>
      </p:sp>
    </p:spTree>
    <p:extLst>
      <p:ext uri="{BB962C8B-B14F-4D97-AF65-F5344CB8AC3E}">
        <p14:creationId xmlns:p14="http://schemas.microsoft.com/office/powerpoint/2010/main" val="2150446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8B714B-A4C1-428D-92B6-FCF9E6E474BB}"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2254741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88B714B-A4C1-428D-92B6-FCF9E6E474BB}"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2094985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8B714B-A4C1-428D-92B6-FCF9E6E474BB}"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2995682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8B714B-A4C1-428D-92B6-FCF9E6E474BB}"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3640122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8B714B-A4C1-428D-92B6-FCF9E6E474BB}" type="datetimeFigureOut">
              <a:rPr lang="en-US" smtClean="0"/>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4052504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88B714B-A4C1-428D-92B6-FCF9E6E474BB}" type="datetimeFigureOut">
              <a:rPr lang="en-US" smtClean="0"/>
              <a:t>10/4/2023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4034373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88B714B-A4C1-428D-92B6-FCF9E6E474BB}" type="datetimeFigureOut">
              <a:rPr lang="en-US" smtClean="0"/>
              <a:t>10/4/2023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1387251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A88B714B-A4C1-428D-92B6-FCF9E6E474BB}" type="datetimeFigureOut">
              <a:rPr lang="en-US" smtClean="0"/>
              <a:t>10/4/2023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273905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6DC0E-07D6-4942-A84D-3E5D2A688E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5313E8-2262-4A43-846F-70D856D58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2FD5F-0BC1-49F7-9392-61343C0BCFB2}"/>
              </a:ext>
            </a:extLst>
          </p:cNvPr>
          <p:cNvSpPr>
            <a:spLocks noGrp="1"/>
          </p:cNvSpPr>
          <p:nvPr>
            <p:ph type="dt" sz="half" idx="10"/>
          </p:nvPr>
        </p:nvSpPr>
        <p:spPr/>
        <p:txBody>
          <a:bodyPr/>
          <a:lstStyle/>
          <a:p>
            <a:fld id="{6CA1070A-1AFD-464A-8DE6-22D8CE4A4539}" type="datetimeFigureOut">
              <a:rPr lang="en-US" smtClean="0"/>
              <a:t>10/4/2023</a:t>
            </a:fld>
            <a:endParaRPr lang="en-US" dirty="0"/>
          </a:p>
        </p:txBody>
      </p:sp>
      <p:sp>
        <p:nvSpPr>
          <p:cNvPr id="5" name="Footer Placeholder 4">
            <a:extLst>
              <a:ext uri="{FF2B5EF4-FFF2-40B4-BE49-F238E27FC236}">
                <a16:creationId xmlns:a16="http://schemas.microsoft.com/office/drawing/2014/main" id="{12A89945-0673-4B71-9B1D-ADA11236E5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DD0A11-D3B0-498E-8A03-CAE5EF14ABCC}"/>
              </a:ext>
            </a:extLst>
          </p:cNvPr>
          <p:cNvSpPr>
            <a:spLocks noGrp="1"/>
          </p:cNvSpPr>
          <p:nvPr>
            <p:ph type="sldNum" sz="quarter" idx="12"/>
          </p:nvPr>
        </p:nvSpPr>
        <p:spPr/>
        <p:txBody>
          <a:bodyPr/>
          <a:lstStyle/>
          <a:p>
            <a:fld id="{FF2316A3-204F-4508-8073-14B30C66E9D4}" type="slidenum">
              <a:rPr lang="en-US" smtClean="0"/>
              <a:t>‹#›</a:t>
            </a:fld>
            <a:endParaRPr lang="en-US" dirty="0"/>
          </a:p>
        </p:txBody>
      </p:sp>
    </p:spTree>
    <p:extLst>
      <p:ext uri="{BB962C8B-B14F-4D97-AF65-F5344CB8AC3E}">
        <p14:creationId xmlns:p14="http://schemas.microsoft.com/office/powerpoint/2010/main" val="3104973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8B714B-A4C1-428D-92B6-FCF9E6E474BB}"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4094663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8B714B-A4C1-428D-92B6-FCF9E6E474BB}"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74276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88B714B-A4C1-428D-92B6-FCF9E6E474BB}"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1088368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88B714B-A4C1-428D-92B6-FCF9E6E474BB}"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57BCD-C748-45B6-998D-9CAF39254E7D}"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825529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8B714B-A4C1-428D-92B6-FCF9E6E474BB}"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1609998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88B714B-A4C1-428D-92B6-FCF9E6E474BB}" type="datetimeFigureOut">
              <a:rPr lang="en-US" smtClean="0"/>
              <a:t>10/4/2023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4142347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88B714B-A4C1-428D-92B6-FCF9E6E474BB}" type="datetimeFigureOut">
              <a:rPr lang="en-US" smtClean="0"/>
              <a:t>10/4/2023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3072447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8B714B-A4C1-428D-92B6-FCF9E6E474BB}"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3981814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8B714B-A4C1-428D-92B6-FCF9E6E474BB}"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57BCD-C748-45B6-998D-9CAF39254E7D}" type="slidenum">
              <a:rPr lang="en-US" smtClean="0"/>
              <a:t>‹#›</a:t>
            </a:fld>
            <a:endParaRPr lang="en-US"/>
          </a:p>
        </p:txBody>
      </p:sp>
    </p:spTree>
    <p:extLst>
      <p:ext uri="{BB962C8B-B14F-4D97-AF65-F5344CB8AC3E}">
        <p14:creationId xmlns:p14="http://schemas.microsoft.com/office/powerpoint/2010/main" val="852291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1EC7-4934-4CAC-8B69-7A745A4C8B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DBB1DE-BE63-4F6C-AFD7-B45808E6EE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F50924-0294-494B-80D1-C1B669CE2F42}"/>
              </a:ext>
            </a:extLst>
          </p:cNvPr>
          <p:cNvSpPr>
            <a:spLocks noGrp="1"/>
          </p:cNvSpPr>
          <p:nvPr>
            <p:ph type="dt" sz="half" idx="10"/>
          </p:nvPr>
        </p:nvSpPr>
        <p:spPr/>
        <p:txBody>
          <a:bodyPr/>
          <a:lstStyle/>
          <a:p>
            <a:fld id="{6CA1070A-1AFD-464A-8DE6-22D8CE4A4539}" type="datetimeFigureOut">
              <a:rPr lang="en-US" smtClean="0"/>
              <a:t>10/4/2023</a:t>
            </a:fld>
            <a:endParaRPr lang="en-US" dirty="0"/>
          </a:p>
        </p:txBody>
      </p:sp>
      <p:sp>
        <p:nvSpPr>
          <p:cNvPr id="5" name="Footer Placeholder 4">
            <a:extLst>
              <a:ext uri="{FF2B5EF4-FFF2-40B4-BE49-F238E27FC236}">
                <a16:creationId xmlns:a16="http://schemas.microsoft.com/office/drawing/2014/main" id="{2CBF1F92-002E-4703-B67E-E179416B28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04F0DA-07DE-4257-AEF7-2A226803A42D}"/>
              </a:ext>
            </a:extLst>
          </p:cNvPr>
          <p:cNvSpPr>
            <a:spLocks noGrp="1"/>
          </p:cNvSpPr>
          <p:nvPr>
            <p:ph type="sldNum" sz="quarter" idx="12"/>
          </p:nvPr>
        </p:nvSpPr>
        <p:spPr/>
        <p:txBody>
          <a:bodyPr/>
          <a:lstStyle/>
          <a:p>
            <a:fld id="{FF2316A3-204F-4508-8073-14B30C66E9D4}" type="slidenum">
              <a:rPr lang="en-US" smtClean="0"/>
              <a:t>‹#›</a:t>
            </a:fld>
            <a:endParaRPr lang="en-US" dirty="0"/>
          </a:p>
        </p:txBody>
      </p:sp>
    </p:spTree>
    <p:extLst>
      <p:ext uri="{BB962C8B-B14F-4D97-AF65-F5344CB8AC3E}">
        <p14:creationId xmlns:p14="http://schemas.microsoft.com/office/powerpoint/2010/main" val="1334320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E78C-DCB5-4C44-9254-3299C030B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54B87-D2DA-4691-99F2-ECEB7459E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028775-89CC-495B-8A54-0C15BDD80C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2895E0-4F79-476A-ACD8-1AC360949CE3}"/>
              </a:ext>
            </a:extLst>
          </p:cNvPr>
          <p:cNvSpPr>
            <a:spLocks noGrp="1"/>
          </p:cNvSpPr>
          <p:nvPr>
            <p:ph type="dt" sz="half" idx="10"/>
          </p:nvPr>
        </p:nvSpPr>
        <p:spPr/>
        <p:txBody>
          <a:bodyPr/>
          <a:lstStyle/>
          <a:p>
            <a:fld id="{6CA1070A-1AFD-464A-8DE6-22D8CE4A4539}" type="datetimeFigureOut">
              <a:rPr lang="en-US" smtClean="0"/>
              <a:t>10/4/2023</a:t>
            </a:fld>
            <a:endParaRPr lang="en-US" dirty="0"/>
          </a:p>
        </p:txBody>
      </p:sp>
      <p:sp>
        <p:nvSpPr>
          <p:cNvPr id="6" name="Footer Placeholder 5">
            <a:extLst>
              <a:ext uri="{FF2B5EF4-FFF2-40B4-BE49-F238E27FC236}">
                <a16:creationId xmlns:a16="http://schemas.microsoft.com/office/drawing/2014/main" id="{A50C05BD-544D-4184-AEA7-657632B438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71DC3D-BAF2-48E3-A735-05E9D0B67DD3}"/>
              </a:ext>
            </a:extLst>
          </p:cNvPr>
          <p:cNvSpPr>
            <a:spLocks noGrp="1"/>
          </p:cNvSpPr>
          <p:nvPr>
            <p:ph type="sldNum" sz="quarter" idx="12"/>
          </p:nvPr>
        </p:nvSpPr>
        <p:spPr/>
        <p:txBody>
          <a:bodyPr/>
          <a:lstStyle/>
          <a:p>
            <a:fld id="{FF2316A3-204F-4508-8073-14B30C66E9D4}" type="slidenum">
              <a:rPr lang="en-US" smtClean="0"/>
              <a:t>‹#›</a:t>
            </a:fld>
            <a:endParaRPr lang="en-US" dirty="0"/>
          </a:p>
        </p:txBody>
      </p:sp>
    </p:spTree>
    <p:extLst>
      <p:ext uri="{BB962C8B-B14F-4D97-AF65-F5344CB8AC3E}">
        <p14:creationId xmlns:p14="http://schemas.microsoft.com/office/powerpoint/2010/main" val="3080612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010C-66CC-4520-8522-EE12793985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CA5CC7-956B-4E69-845E-B22C4E2EAB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F18D0-2FC5-4919-A34A-01C610864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FEFDFB-639F-4491-8354-C0E1C46E16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B136B8-307A-4AAE-926E-BCD91C73F9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20050D-B8FA-412A-950D-2FB220A04DA1}"/>
              </a:ext>
            </a:extLst>
          </p:cNvPr>
          <p:cNvSpPr>
            <a:spLocks noGrp="1"/>
          </p:cNvSpPr>
          <p:nvPr>
            <p:ph type="dt" sz="half" idx="10"/>
          </p:nvPr>
        </p:nvSpPr>
        <p:spPr/>
        <p:txBody>
          <a:bodyPr/>
          <a:lstStyle/>
          <a:p>
            <a:fld id="{6CA1070A-1AFD-464A-8DE6-22D8CE4A4539}" type="datetimeFigureOut">
              <a:rPr lang="en-US" smtClean="0"/>
              <a:t>10/4/2023</a:t>
            </a:fld>
            <a:endParaRPr lang="en-US" dirty="0"/>
          </a:p>
        </p:txBody>
      </p:sp>
      <p:sp>
        <p:nvSpPr>
          <p:cNvPr id="8" name="Footer Placeholder 7">
            <a:extLst>
              <a:ext uri="{FF2B5EF4-FFF2-40B4-BE49-F238E27FC236}">
                <a16:creationId xmlns:a16="http://schemas.microsoft.com/office/drawing/2014/main" id="{DD0BC847-DA04-4D20-A05D-B14AA4F360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25205B8-457A-42E6-B085-30676514FE37}"/>
              </a:ext>
            </a:extLst>
          </p:cNvPr>
          <p:cNvSpPr>
            <a:spLocks noGrp="1"/>
          </p:cNvSpPr>
          <p:nvPr>
            <p:ph type="sldNum" sz="quarter" idx="12"/>
          </p:nvPr>
        </p:nvSpPr>
        <p:spPr/>
        <p:txBody>
          <a:bodyPr/>
          <a:lstStyle/>
          <a:p>
            <a:fld id="{FF2316A3-204F-4508-8073-14B30C66E9D4}" type="slidenum">
              <a:rPr lang="en-US" smtClean="0"/>
              <a:t>‹#›</a:t>
            </a:fld>
            <a:endParaRPr lang="en-US" dirty="0"/>
          </a:p>
        </p:txBody>
      </p:sp>
    </p:spTree>
    <p:extLst>
      <p:ext uri="{BB962C8B-B14F-4D97-AF65-F5344CB8AC3E}">
        <p14:creationId xmlns:p14="http://schemas.microsoft.com/office/powerpoint/2010/main" val="4293131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5AA2A-FBBD-4549-91FB-ACC98CF6B9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C5AAAD-E966-4F87-9FC8-EAF564EDBE9B}"/>
              </a:ext>
            </a:extLst>
          </p:cNvPr>
          <p:cNvSpPr>
            <a:spLocks noGrp="1"/>
          </p:cNvSpPr>
          <p:nvPr>
            <p:ph type="dt" sz="half" idx="10"/>
          </p:nvPr>
        </p:nvSpPr>
        <p:spPr/>
        <p:txBody>
          <a:bodyPr/>
          <a:lstStyle/>
          <a:p>
            <a:fld id="{6CA1070A-1AFD-464A-8DE6-22D8CE4A4539}" type="datetimeFigureOut">
              <a:rPr lang="en-US" smtClean="0"/>
              <a:t>10/4/2023</a:t>
            </a:fld>
            <a:endParaRPr lang="en-US" dirty="0"/>
          </a:p>
        </p:txBody>
      </p:sp>
      <p:sp>
        <p:nvSpPr>
          <p:cNvPr id="4" name="Footer Placeholder 3">
            <a:extLst>
              <a:ext uri="{FF2B5EF4-FFF2-40B4-BE49-F238E27FC236}">
                <a16:creationId xmlns:a16="http://schemas.microsoft.com/office/drawing/2014/main" id="{0AFC779D-BCB7-49AA-A873-A8DE0BCCB6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A17033C-8673-4C3F-9BAF-8A41BA2418FE}"/>
              </a:ext>
            </a:extLst>
          </p:cNvPr>
          <p:cNvSpPr>
            <a:spLocks noGrp="1"/>
          </p:cNvSpPr>
          <p:nvPr>
            <p:ph type="sldNum" sz="quarter" idx="12"/>
          </p:nvPr>
        </p:nvSpPr>
        <p:spPr/>
        <p:txBody>
          <a:bodyPr/>
          <a:lstStyle/>
          <a:p>
            <a:fld id="{FF2316A3-204F-4508-8073-14B30C66E9D4}" type="slidenum">
              <a:rPr lang="en-US" smtClean="0"/>
              <a:t>‹#›</a:t>
            </a:fld>
            <a:endParaRPr lang="en-US" dirty="0"/>
          </a:p>
        </p:txBody>
      </p:sp>
    </p:spTree>
    <p:extLst>
      <p:ext uri="{BB962C8B-B14F-4D97-AF65-F5344CB8AC3E}">
        <p14:creationId xmlns:p14="http://schemas.microsoft.com/office/powerpoint/2010/main" val="3261427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66255D-3276-4B4C-B143-47986B92EA95}"/>
              </a:ext>
            </a:extLst>
          </p:cNvPr>
          <p:cNvSpPr>
            <a:spLocks noGrp="1"/>
          </p:cNvSpPr>
          <p:nvPr>
            <p:ph type="dt" sz="half" idx="10"/>
          </p:nvPr>
        </p:nvSpPr>
        <p:spPr/>
        <p:txBody>
          <a:bodyPr/>
          <a:lstStyle/>
          <a:p>
            <a:fld id="{6CA1070A-1AFD-464A-8DE6-22D8CE4A4539}" type="datetimeFigureOut">
              <a:rPr lang="en-US" smtClean="0"/>
              <a:t>10/4/2023</a:t>
            </a:fld>
            <a:endParaRPr lang="en-US" dirty="0"/>
          </a:p>
        </p:txBody>
      </p:sp>
      <p:sp>
        <p:nvSpPr>
          <p:cNvPr id="3" name="Footer Placeholder 2">
            <a:extLst>
              <a:ext uri="{FF2B5EF4-FFF2-40B4-BE49-F238E27FC236}">
                <a16:creationId xmlns:a16="http://schemas.microsoft.com/office/drawing/2014/main" id="{D8634F20-CDBA-401C-B7FA-4AE3D2BBC18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E00FD19-0E0E-4A9D-A849-FB8EB8F30E49}"/>
              </a:ext>
            </a:extLst>
          </p:cNvPr>
          <p:cNvSpPr>
            <a:spLocks noGrp="1"/>
          </p:cNvSpPr>
          <p:nvPr>
            <p:ph type="sldNum" sz="quarter" idx="12"/>
          </p:nvPr>
        </p:nvSpPr>
        <p:spPr/>
        <p:txBody>
          <a:bodyPr/>
          <a:lstStyle/>
          <a:p>
            <a:fld id="{FF2316A3-204F-4508-8073-14B30C66E9D4}" type="slidenum">
              <a:rPr lang="en-US" smtClean="0"/>
              <a:t>‹#›</a:t>
            </a:fld>
            <a:endParaRPr lang="en-US" dirty="0"/>
          </a:p>
        </p:txBody>
      </p:sp>
    </p:spTree>
    <p:extLst>
      <p:ext uri="{BB962C8B-B14F-4D97-AF65-F5344CB8AC3E}">
        <p14:creationId xmlns:p14="http://schemas.microsoft.com/office/powerpoint/2010/main" val="4079752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D74E-2DDE-43D5-AA6C-D1628C4396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90637-EA16-46FE-A0C8-4A4E04C8A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47A69F-4195-4C66-9E07-231D6BF95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5FC2D5-4D62-4E12-8E6A-DFB93FB3B30F}"/>
              </a:ext>
            </a:extLst>
          </p:cNvPr>
          <p:cNvSpPr>
            <a:spLocks noGrp="1"/>
          </p:cNvSpPr>
          <p:nvPr>
            <p:ph type="dt" sz="half" idx="10"/>
          </p:nvPr>
        </p:nvSpPr>
        <p:spPr/>
        <p:txBody>
          <a:bodyPr/>
          <a:lstStyle/>
          <a:p>
            <a:fld id="{6CA1070A-1AFD-464A-8DE6-22D8CE4A4539}" type="datetimeFigureOut">
              <a:rPr lang="en-US" smtClean="0"/>
              <a:t>10/4/2023</a:t>
            </a:fld>
            <a:endParaRPr lang="en-US" dirty="0"/>
          </a:p>
        </p:txBody>
      </p:sp>
      <p:sp>
        <p:nvSpPr>
          <p:cNvPr id="6" name="Footer Placeholder 5">
            <a:extLst>
              <a:ext uri="{FF2B5EF4-FFF2-40B4-BE49-F238E27FC236}">
                <a16:creationId xmlns:a16="http://schemas.microsoft.com/office/drawing/2014/main" id="{33319632-4913-42C7-B51B-3351F46BA3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BCABBB-C097-46D9-993E-D370AE59F05A}"/>
              </a:ext>
            </a:extLst>
          </p:cNvPr>
          <p:cNvSpPr>
            <a:spLocks noGrp="1"/>
          </p:cNvSpPr>
          <p:nvPr>
            <p:ph type="sldNum" sz="quarter" idx="12"/>
          </p:nvPr>
        </p:nvSpPr>
        <p:spPr/>
        <p:txBody>
          <a:bodyPr/>
          <a:lstStyle/>
          <a:p>
            <a:fld id="{FF2316A3-204F-4508-8073-14B30C66E9D4}" type="slidenum">
              <a:rPr lang="en-US" smtClean="0"/>
              <a:t>‹#›</a:t>
            </a:fld>
            <a:endParaRPr lang="en-US" dirty="0"/>
          </a:p>
        </p:txBody>
      </p:sp>
    </p:spTree>
    <p:extLst>
      <p:ext uri="{BB962C8B-B14F-4D97-AF65-F5344CB8AC3E}">
        <p14:creationId xmlns:p14="http://schemas.microsoft.com/office/powerpoint/2010/main" val="1556731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40CAD-295A-451F-984A-3261C59DEA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BEB490-1234-443A-81D1-C49CAF916D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DD44E3E-BA70-4B24-9F0D-20843F4C5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8C9C2D-E152-4423-9DA8-086BEEA2A125}"/>
              </a:ext>
            </a:extLst>
          </p:cNvPr>
          <p:cNvSpPr>
            <a:spLocks noGrp="1"/>
          </p:cNvSpPr>
          <p:nvPr>
            <p:ph type="dt" sz="half" idx="10"/>
          </p:nvPr>
        </p:nvSpPr>
        <p:spPr/>
        <p:txBody>
          <a:bodyPr/>
          <a:lstStyle/>
          <a:p>
            <a:fld id="{6CA1070A-1AFD-464A-8DE6-22D8CE4A4539}" type="datetimeFigureOut">
              <a:rPr lang="en-US" smtClean="0"/>
              <a:t>10/4/2023</a:t>
            </a:fld>
            <a:endParaRPr lang="en-US" dirty="0"/>
          </a:p>
        </p:txBody>
      </p:sp>
      <p:sp>
        <p:nvSpPr>
          <p:cNvPr id="6" name="Footer Placeholder 5">
            <a:extLst>
              <a:ext uri="{FF2B5EF4-FFF2-40B4-BE49-F238E27FC236}">
                <a16:creationId xmlns:a16="http://schemas.microsoft.com/office/drawing/2014/main" id="{72D1F008-6E5B-40D3-A9B3-DF93FD0215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FC8592B-F0CB-4C27-BF7E-6FF3F7EE0398}"/>
              </a:ext>
            </a:extLst>
          </p:cNvPr>
          <p:cNvSpPr>
            <a:spLocks noGrp="1"/>
          </p:cNvSpPr>
          <p:nvPr>
            <p:ph type="sldNum" sz="quarter" idx="12"/>
          </p:nvPr>
        </p:nvSpPr>
        <p:spPr/>
        <p:txBody>
          <a:bodyPr/>
          <a:lstStyle/>
          <a:p>
            <a:fld id="{FF2316A3-204F-4508-8073-14B30C66E9D4}" type="slidenum">
              <a:rPr lang="en-US" smtClean="0"/>
              <a:t>‹#›</a:t>
            </a:fld>
            <a:endParaRPr lang="en-US" dirty="0"/>
          </a:p>
        </p:txBody>
      </p:sp>
    </p:spTree>
    <p:extLst>
      <p:ext uri="{BB962C8B-B14F-4D97-AF65-F5344CB8AC3E}">
        <p14:creationId xmlns:p14="http://schemas.microsoft.com/office/powerpoint/2010/main" val="271342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EA8F19-0839-4225-A5AA-69CFD48C6C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56577-11A1-457A-88FB-791D1C032D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2AD95-E085-425A-9439-AA68C4D7E1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1070A-1AFD-464A-8DE6-22D8CE4A4539}" type="datetimeFigureOut">
              <a:rPr lang="en-US" smtClean="0"/>
              <a:t>10/4/2023</a:t>
            </a:fld>
            <a:endParaRPr lang="en-US" dirty="0"/>
          </a:p>
        </p:txBody>
      </p:sp>
      <p:sp>
        <p:nvSpPr>
          <p:cNvPr id="5" name="Footer Placeholder 4">
            <a:extLst>
              <a:ext uri="{FF2B5EF4-FFF2-40B4-BE49-F238E27FC236}">
                <a16:creationId xmlns:a16="http://schemas.microsoft.com/office/drawing/2014/main" id="{48E6A100-6902-474A-A2C3-6922E1D4CD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CD3296-ACC7-4BB1-9346-E279EA5993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316A3-204F-4508-8073-14B30C66E9D4}" type="slidenum">
              <a:rPr lang="en-US" smtClean="0"/>
              <a:t>‹#›</a:t>
            </a:fld>
            <a:endParaRPr lang="en-US" dirty="0"/>
          </a:p>
        </p:txBody>
      </p:sp>
    </p:spTree>
    <p:extLst>
      <p:ext uri="{BB962C8B-B14F-4D97-AF65-F5344CB8AC3E}">
        <p14:creationId xmlns:p14="http://schemas.microsoft.com/office/powerpoint/2010/main" val="19744550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88B714B-A4C1-428D-92B6-FCF9E6E474BB}" type="datetimeFigureOut">
              <a:rPr lang="en-US" smtClean="0"/>
              <a:t>10/4/2023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3D57BCD-C748-45B6-998D-9CAF39254E7D}" type="slidenum">
              <a:rPr lang="en-US" smtClean="0"/>
              <a:t>‹#›</a:t>
            </a:fld>
            <a:endParaRPr lang="en-US"/>
          </a:p>
        </p:txBody>
      </p:sp>
    </p:spTree>
    <p:extLst>
      <p:ext uri="{BB962C8B-B14F-4D97-AF65-F5344CB8AC3E}">
        <p14:creationId xmlns:p14="http://schemas.microsoft.com/office/powerpoint/2010/main" val="350151964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9.jp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fif"/><Relationship Id="rId1" Type="http://schemas.openxmlformats.org/officeDocument/2006/relationships/slideLayout" Target="../slideLayouts/slideLayout13.xml"/><Relationship Id="rId5" Type="http://schemas.openxmlformats.org/officeDocument/2006/relationships/image" Target="../media/image65.jfif"/><Relationship Id="rId4" Type="http://schemas.openxmlformats.org/officeDocument/2006/relationships/image" Target="../media/image64.jpg"/></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image" Target="../media/image66.jpg"/><Relationship Id="rId1" Type="http://schemas.openxmlformats.org/officeDocument/2006/relationships/slideLayout" Target="../slideLayouts/slideLayout13.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2BEF3-3330-4ADF-9030-5D4E59BCD1D3}"/>
              </a:ext>
            </a:extLst>
          </p:cNvPr>
          <p:cNvSpPr>
            <a:spLocks noGrp="1"/>
          </p:cNvSpPr>
          <p:nvPr>
            <p:ph type="ctrTitle"/>
          </p:nvPr>
        </p:nvSpPr>
        <p:spPr>
          <a:xfrm>
            <a:off x="1191064" y="2750921"/>
            <a:ext cx="9809871" cy="2387600"/>
          </a:xfrm>
        </p:spPr>
        <p:txBody>
          <a:bodyPr>
            <a:normAutofit fontScale="90000"/>
          </a:bodyPr>
          <a:lstStyle/>
          <a:p>
            <a:r>
              <a:rPr lang="en-US" sz="6700" b="1" dirty="0">
                <a:effectLst>
                  <a:outerShdw blurRad="38100" dist="38100" dir="2700000" algn="tl">
                    <a:srgbClr val="000000">
                      <a:alpha val="43137"/>
                    </a:srgbClr>
                  </a:outerShdw>
                </a:effectLst>
              </a:rPr>
              <a:t>WELCOME TO THE PMI MONTGOMERY COUNTY CHAPTER’S OCTOBER MONTHLY DINNER &amp; VIRTUAL MEETING</a:t>
            </a:r>
            <a:br>
              <a:rPr lang="en-US" sz="6000" b="1" dirty="0">
                <a:solidFill>
                  <a:schemeClr val="tx2"/>
                </a:solidFill>
                <a:effectLst>
                  <a:outerShdw blurRad="38100" dist="38100" dir="2700000" algn="tl">
                    <a:srgbClr val="000000">
                      <a:alpha val="43137"/>
                    </a:srgbClr>
                  </a:outerShdw>
                </a:effectLst>
              </a:rPr>
            </a:br>
            <a:endParaRPr lang="en-US" dirty="0"/>
          </a:p>
        </p:txBody>
      </p:sp>
      <p:pic>
        <p:nvPicPr>
          <p:cNvPr id="4" name="Picture 3" descr="A picture containing food, drawing&#10;&#10;Description automatically generated">
            <a:extLst>
              <a:ext uri="{FF2B5EF4-FFF2-40B4-BE49-F238E27FC236}">
                <a16:creationId xmlns:a16="http://schemas.microsoft.com/office/drawing/2014/main" id="{983E6B19-5B6D-44E2-8CC2-654716BE2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339" y="4501039"/>
            <a:ext cx="2290441" cy="195658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C03875B9-D7BF-4918-B31D-831BD18A5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6018" y="4434964"/>
            <a:ext cx="2502631" cy="2022657"/>
          </a:xfrm>
          <a:prstGeom prst="rect">
            <a:avLst/>
          </a:prstGeom>
        </p:spPr>
      </p:pic>
    </p:spTree>
    <p:extLst>
      <p:ext uri="{BB962C8B-B14F-4D97-AF65-F5344CB8AC3E}">
        <p14:creationId xmlns:p14="http://schemas.microsoft.com/office/powerpoint/2010/main" val="854114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3D3D88-8FDF-4FCA-BE0E-AA5F45604B73}"/>
              </a:ext>
            </a:extLst>
          </p:cNvPr>
          <p:cNvPicPr>
            <a:picLocks noChangeAspect="1"/>
          </p:cNvPicPr>
          <p:nvPr/>
        </p:nvPicPr>
        <p:blipFill>
          <a:blip r:embed="rId2"/>
          <a:srcRect/>
          <a:stretch/>
        </p:blipFill>
        <p:spPr>
          <a:xfrm>
            <a:off x="3391594" y="2465696"/>
            <a:ext cx="3118103" cy="3118103"/>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2" name="Picture 11">
            <a:extLst>
              <a:ext uri="{FF2B5EF4-FFF2-40B4-BE49-F238E27FC236}">
                <a16:creationId xmlns:a16="http://schemas.microsoft.com/office/drawing/2014/main" id="{D9AAB2E5-8481-4CF6-9612-DBBA52D1D5BC}"/>
              </a:ext>
            </a:extLst>
          </p:cNvPr>
          <p:cNvPicPr preferRelativeResize="0">
            <a:picLocks/>
          </p:cNvPicPr>
          <p:nvPr/>
        </p:nvPicPr>
        <p:blipFill>
          <a:blip r:embed="rId3"/>
          <a:srcRect/>
          <a:stretch/>
        </p:blipFill>
        <p:spPr>
          <a:xfrm>
            <a:off x="0" y="0"/>
            <a:ext cx="3820670" cy="3579502"/>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solidFill>
            <a:srgbClr val="1C621E"/>
          </a:solidFill>
        </p:spPr>
      </p:pic>
      <p:pic>
        <p:nvPicPr>
          <p:cNvPr id="8" name="Picture 7">
            <a:extLst>
              <a:ext uri="{FF2B5EF4-FFF2-40B4-BE49-F238E27FC236}">
                <a16:creationId xmlns:a16="http://schemas.microsoft.com/office/drawing/2014/main" id="{A63F85B7-36F6-4AA2-8470-497D72CB7711}"/>
              </a:ext>
            </a:extLst>
          </p:cNvPr>
          <p:cNvPicPr>
            <a:picLocks noChangeAspect="1"/>
          </p:cNvPicPr>
          <p:nvPr/>
        </p:nvPicPr>
        <p:blipFill>
          <a:blip r:embed="rId4"/>
          <a:srcRect/>
          <a:stretch/>
        </p:blipFill>
        <p:spPr>
          <a:xfrm>
            <a:off x="88612" y="3716733"/>
            <a:ext cx="3147732" cy="3147732"/>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22" name="TextBox 21">
            <a:extLst>
              <a:ext uri="{FF2B5EF4-FFF2-40B4-BE49-F238E27FC236}">
                <a16:creationId xmlns:a16="http://schemas.microsoft.com/office/drawing/2014/main" id="{63C03071-4B2E-4CE0-A16C-D06AEE511168}"/>
              </a:ext>
            </a:extLst>
          </p:cNvPr>
          <p:cNvSpPr txBox="1"/>
          <p:nvPr/>
        </p:nvSpPr>
        <p:spPr>
          <a:xfrm>
            <a:off x="4263558" y="198909"/>
            <a:ext cx="6327277" cy="3181684"/>
          </a:xfrm>
          <a:prstGeom prst="rect">
            <a:avLst/>
          </a:prstGeom>
        </p:spPr>
        <p:txBody>
          <a:bodyPr vert="horz" lIns="91440" tIns="45720" rIns="91440" bIns="45720" rtlCol="0" anchor="t">
            <a:normAutofit/>
          </a:bodyPr>
          <a:lstStyle/>
          <a:p>
            <a:pPr marL="0" marR="0" lvl="0" indent="-228600" algn="ctr"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Our Featured Speaker for this evening is Mr. Matt Lowy (Ignore the letters after the name)</a:t>
            </a:r>
          </a:p>
        </p:txBody>
      </p:sp>
      <p:sp>
        <p:nvSpPr>
          <p:cNvPr id="25" name="TextBox 24">
            <a:extLst>
              <a:ext uri="{FF2B5EF4-FFF2-40B4-BE49-F238E27FC236}">
                <a16:creationId xmlns:a16="http://schemas.microsoft.com/office/drawing/2014/main" id="{E2586779-FE6C-443B-A6EE-F60D4CA71D3B}"/>
              </a:ext>
            </a:extLst>
          </p:cNvPr>
          <p:cNvSpPr txBox="1"/>
          <p:nvPr/>
        </p:nvSpPr>
        <p:spPr>
          <a:xfrm>
            <a:off x="7000875" y="1914512"/>
            <a:ext cx="4952735" cy="1102368"/>
          </a:xfrm>
          <a:prstGeom prst="rect">
            <a:avLst/>
          </a:prstGeom>
        </p:spPr>
        <p:txBody>
          <a:bodyPr vert="horz" lIns="91440" tIns="45720" rIns="91440" bIns="45720" rtlCol="0">
            <a:no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i="1" dirty="0">
                <a:solidFill>
                  <a:prstClr val="white"/>
                </a:solidFill>
                <a:latin typeface="Calibri" panose="020F0502020204030204"/>
              </a:rPr>
              <a:t>Current Chapter Vice President of Membership</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i="1" dirty="0">
              <a:solidFill>
                <a:prstClr val="white"/>
              </a:solidFill>
              <a:latin typeface="Calibri" panose="020F0502020204030204"/>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i="1" dirty="0">
                <a:solidFill>
                  <a:prstClr val="white"/>
                </a:solidFill>
                <a:latin typeface="Calibri" panose="020F0502020204030204"/>
              </a:rPr>
              <a:t>Completed a few degrees and handful of certifications in the 2010s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i="1" dirty="0">
              <a:solidFill>
                <a:prstClr val="white"/>
              </a:solidFill>
              <a:latin typeface="Calibri" panose="020F0502020204030204"/>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i="1" dirty="0">
                <a:solidFill>
                  <a:prstClr val="white"/>
                </a:solidFill>
                <a:latin typeface="Calibri" panose="020F0502020204030204"/>
              </a:rPr>
              <a:t>Is proud to announce he is very AI-Curious!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2400" i="1" dirty="0">
              <a:solidFill>
                <a:prstClr val="white"/>
              </a:solidFill>
              <a:latin typeface="Calibri" panose="020F0502020204030204"/>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2400" i="1" dirty="0">
              <a:solidFill>
                <a:prstClr val="white"/>
              </a:solidFill>
              <a:latin typeface="Calibri" panose="020F0502020204030204"/>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2400" i="1" dirty="0">
              <a:solidFill>
                <a:prstClr val="white"/>
              </a:solidFill>
              <a:latin typeface="Calibri" panose="020F0502020204030204"/>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11430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A944B1E-EF89-405F-9D08-6BC1662BD4BD}"/>
              </a:ext>
            </a:extLst>
          </p:cNvPr>
          <p:cNvSpPr txBox="1"/>
          <p:nvPr/>
        </p:nvSpPr>
        <p:spPr>
          <a:xfrm>
            <a:off x="3515507" y="5751540"/>
            <a:ext cx="3485368"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white"/>
                </a:solidFill>
                <a:effectLst/>
                <a:uLnTx/>
                <a:uFillTx/>
                <a:latin typeface="Lucida Sans Unicode" panose="020B0602030504020204" pitchFamily="34" charset="0"/>
                <a:ea typeface="+mn-ea"/>
                <a:cs typeface="+mn-cs"/>
              </a:rPr>
              <a:t>Statements or claims made during this presentation are those of the presenter and do not reflect or represent those of the Project Management Institute (PMI) or the Montgomery County PMI Chapter.</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76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61BF1F6-ADE7-CFC0-C964-C9214D13535E}"/>
              </a:ext>
            </a:extLst>
          </p:cNvPr>
          <p:cNvSpPr>
            <a:spLocks noGrp="1"/>
          </p:cNvSpPr>
          <p:nvPr>
            <p:ph type="ctrTitle"/>
          </p:nvPr>
        </p:nvSpPr>
        <p:spPr>
          <a:xfrm>
            <a:off x="8000836" y="1325880"/>
            <a:ext cx="4070921" cy="3066507"/>
          </a:xfrm>
        </p:spPr>
        <p:txBody>
          <a:bodyPr>
            <a:normAutofit fontScale="90000"/>
          </a:bodyPr>
          <a:lstStyle/>
          <a:p>
            <a:r>
              <a:rPr lang="en-US" sz="4800" dirty="0">
                <a:solidFill>
                  <a:srgbClr val="EBEBEB"/>
                </a:solidFill>
              </a:rPr>
              <a:t>How AI can be a Complement to Project Management</a:t>
            </a:r>
          </a:p>
        </p:txBody>
      </p:sp>
      <p:sp>
        <p:nvSpPr>
          <p:cNvPr id="3" name="Subtitle 2">
            <a:extLst>
              <a:ext uri="{FF2B5EF4-FFF2-40B4-BE49-F238E27FC236}">
                <a16:creationId xmlns:a16="http://schemas.microsoft.com/office/drawing/2014/main" id="{9D187453-5DEC-BC1A-AB13-6CFC8FD50298}"/>
              </a:ext>
            </a:extLst>
          </p:cNvPr>
          <p:cNvSpPr>
            <a:spLocks noGrp="1"/>
          </p:cNvSpPr>
          <p:nvPr>
            <p:ph type="subTitle" idx="1"/>
          </p:nvPr>
        </p:nvSpPr>
        <p:spPr>
          <a:xfrm>
            <a:off x="7838913" y="4721366"/>
            <a:ext cx="2464675" cy="1621508"/>
          </a:xfrm>
        </p:spPr>
        <p:txBody>
          <a:bodyPr>
            <a:normAutofit fontScale="70000" lnSpcReduction="20000"/>
          </a:bodyPr>
          <a:lstStyle/>
          <a:p>
            <a:r>
              <a:rPr lang="en-US" sz="1800" dirty="0">
                <a:solidFill>
                  <a:schemeClr val="tx2">
                    <a:lumMod val="40000"/>
                    <a:lumOff val="60000"/>
                  </a:schemeClr>
                </a:solidFill>
              </a:rPr>
              <a:t>Mr. Matt Lowy</a:t>
            </a:r>
          </a:p>
          <a:p>
            <a:endParaRPr lang="en-US" sz="1800" dirty="0">
              <a:solidFill>
                <a:schemeClr val="tx2">
                  <a:lumMod val="40000"/>
                  <a:lumOff val="60000"/>
                </a:schemeClr>
              </a:solidFill>
            </a:endParaRPr>
          </a:p>
          <a:p>
            <a:r>
              <a:rPr lang="en-US" sz="1800" dirty="0">
                <a:solidFill>
                  <a:schemeClr val="tx2">
                    <a:lumMod val="40000"/>
                    <a:lumOff val="60000"/>
                  </a:schemeClr>
                </a:solidFill>
              </a:rPr>
              <a:t>4 October 2023</a:t>
            </a:r>
          </a:p>
          <a:p>
            <a:endParaRPr lang="en-US" sz="1800" dirty="0">
              <a:solidFill>
                <a:schemeClr val="tx2">
                  <a:lumMod val="40000"/>
                  <a:lumOff val="60000"/>
                </a:schemeClr>
              </a:solidFill>
            </a:endParaRPr>
          </a:p>
          <a:p>
            <a:r>
              <a:rPr lang="en-US" sz="1800" dirty="0">
                <a:solidFill>
                  <a:schemeClr val="tx2">
                    <a:lumMod val="40000"/>
                    <a:lumOff val="60000"/>
                  </a:schemeClr>
                </a:solidFill>
              </a:rPr>
              <a:t>For PMI MONTGOMERY COUNTY MD CHAPTER</a:t>
            </a:r>
          </a:p>
        </p:txBody>
      </p:sp>
      <p:sp>
        <p:nvSpPr>
          <p:cNvPr id="11"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FC63F289-6858-A19B-1931-D8C55B062A2C}"/>
              </a:ext>
            </a:extLst>
          </p:cNvPr>
          <p:cNvPicPr>
            <a:picLocks noChangeAspect="1"/>
          </p:cNvPicPr>
          <p:nvPr/>
        </p:nvPicPr>
        <p:blipFill rotWithShape="1">
          <a:blip r:embed="rId3"/>
          <a:srcRect l="651" r="23819" b="-1"/>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13" name="Rectangle 12">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A logo for a project&#10;&#10;Description automatically generated">
            <a:extLst>
              <a:ext uri="{FF2B5EF4-FFF2-40B4-BE49-F238E27FC236}">
                <a16:creationId xmlns:a16="http://schemas.microsoft.com/office/drawing/2014/main" id="{2401469C-1004-7152-8F36-C8A81B6D9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1488" y="4649949"/>
            <a:ext cx="1849018" cy="1950488"/>
          </a:xfrm>
          <a:prstGeom prst="rect">
            <a:avLst/>
          </a:prstGeom>
        </p:spPr>
      </p:pic>
    </p:spTree>
    <p:extLst>
      <p:ext uri="{BB962C8B-B14F-4D97-AF65-F5344CB8AC3E}">
        <p14:creationId xmlns:p14="http://schemas.microsoft.com/office/powerpoint/2010/main" val="214808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75F8-1F7D-DABE-1720-FCFB8F10DB1E}"/>
              </a:ext>
            </a:extLst>
          </p:cNvPr>
          <p:cNvSpPr>
            <a:spLocks noGrp="1"/>
          </p:cNvSpPr>
          <p:nvPr>
            <p:ph type="title"/>
          </p:nvPr>
        </p:nvSpPr>
        <p:spPr/>
        <p:txBody>
          <a:bodyPr/>
          <a:lstStyle/>
          <a:p>
            <a:r>
              <a:rPr lang="en-US" dirty="0"/>
              <a:t>Presentation Abstract….</a:t>
            </a:r>
          </a:p>
        </p:txBody>
      </p:sp>
      <p:sp>
        <p:nvSpPr>
          <p:cNvPr id="3" name="Content Placeholder 2">
            <a:extLst>
              <a:ext uri="{FF2B5EF4-FFF2-40B4-BE49-F238E27FC236}">
                <a16:creationId xmlns:a16="http://schemas.microsoft.com/office/drawing/2014/main" id="{AD97BFFF-7402-5865-779D-B67B38191639}"/>
              </a:ext>
            </a:extLst>
          </p:cNvPr>
          <p:cNvSpPr>
            <a:spLocks noGrp="1"/>
          </p:cNvSpPr>
          <p:nvPr>
            <p:ph idx="1"/>
          </p:nvPr>
        </p:nvSpPr>
        <p:spPr>
          <a:xfrm>
            <a:off x="100669" y="1339732"/>
            <a:ext cx="7919206" cy="4922938"/>
          </a:xfrm>
        </p:spPr>
        <p:txBody>
          <a:bodyPr>
            <a:normAutofit fontScale="25000" lnSpcReduction="20000"/>
          </a:bodyPr>
          <a:lstStyle/>
          <a:p>
            <a:pPr algn="l">
              <a:buFont typeface="Wingdings" panose="05000000000000000000" pitchFamily="2" charset="2"/>
              <a:buChar char="v"/>
            </a:pPr>
            <a:r>
              <a:rPr lang="en-US" sz="4400" b="0" i="0" dirty="0">
                <a:effectLst/>
                <a:latin typeface="Lucida Sans Unicode" panose="020B0602030504020204" pitchFamily="34" charset="0"/>
              </a:rPr>
              <a:t>In today’s rapidly evolving business landscape, effective project management is more critical than ever. Projects are becoming increasingly complex, with tighter timelines and stricter budgets, necessitating innovative approaches to ensure success. Artificial Intelligence (AI) has emerged as a powerful tool that can complement traditional project management methodologies and enhance their effectiveness.</a:t>
            </a:r>
          </a:p>
          <a:p>
            <a:pPr algn="l">
              <a:buFont typeface="Wingdings" panose="05000000000000000000" pitchFamily="2" charset="2"/>
              <a:buChar char="v"/>
            </a:pPr>
            <a:r>
              <a:rPr lang="en-US" sz="4400" b="0" i="0" dirty="0">
                <a:effectLst/>
                <a:latin typeface="Lucida Sans Unicode" panose="020B0602030504020204" pitchFamily="34" charset="0"/>
              </a:rPr>
              <a:t>This presentation explores the symbiotic relationship between AI and project management, shedding light on how AI can be seamlessly integrated into project management practices to optimize processes, improve decision-making, and drive project success.</a:t>
            </a:r>
          </a:p>
          <a:p>
            <a:pPr algn="l">
              <a:buFont typeface="Wingdings" panose="05000000000000000000" pitchFamily="2" charset="2"/>
              <a:buChar char="v"/>
            </a:pPr>
            <a:r>
              <a:rPr lang="en-US" sz="4400" b="0" i="0" dirty="0">
                <a:effectLst/>
                <a:latin typeface="Lucida Sans Unicode" panose="020B0602030504020204" pitchFamily="34" charset="0"/>
              </a:rPr>
              <a:t>We will delve into various aspects of this synergy, including:</a:t>
            </a:r>
          </a:p>
          <a:p>
            <a:pPr lvl="1">
              <a:buFont typeface="Wingdings" panose="05000000000000000000" pitchFamily="2" charset="2"/>
              <a:buChar char="v"/>
            </a:pPr>
            <a:r>
              <a:rPr lang="en-US" sz="4200" b="0" i="0" dirty="0">
                <a:effectLst/>
                <a:latin typeface="Lucida Sans Unicode" panose="020B0602030504020204" pitchFamily="34" charset="0"/>
              </a:rPr>
              <a:t>Predictive Analytics: AI-powered algorithms can analyze historical project data to forecast potential risks, resource requirements, and project completion times. This enables project managers to make data-driven decisions and allocate resources more efficiently.</a:t>
            </a:r>
          </a:p>
          <a:p>
            <a:pPr lvl="1">
              <a:buFont typeface="Wingdings" panose="05000000000000000000" pitchFamily="2" charset="2"/>
              <a:buChar char="v"/>
            </a:pPr>
            <a:r>
              <a:rPr lang="en-US" sz="4200" b="0" i="0" dirty="0">
                <a:effectLst/>
                <a:latin typeface="Lucida Sans Unicode" panose="020B0602030504020204" pitchFamily="34" charset="0"/>
              </a:rPr>
              <a:t>Automated Task Management: AI-driven task automation can streamline routine project management tasks, allowing project managers to focus on strategic activities and creative problem-solving.</a:t>
            </a:r>
          </a:p>
          <a:p>
            <a:pPr lvl="1">
              <a:buFont typeface="Wingdings" panose="05000000000000000000" pitchFamily="2" charset="2"/>
              <a:buChar char="v"/>
            </a:pPr>
            <a:r>
              <a:rPr lang="en-US" sz="4200" b="0" i="0" dirty="0">
                <a:effectLst/>
                <a:latin typeface="Lucida Sans Unicode" panose="020B0602030504020204" pitchFamily="34" charset="0"/>
              </a:rPr>
              <a:t>Intelligent Resource Allocation: AI can analyze team members’ skills, availability, and workload to suggest optimal resource allocations, ensuring that projects are staffed with the right expertise at the right time.</a:t>
            </a:r>
          </a:p>
          <a:p>
            <a:pPr lvl="1">
              <a:buFont typeface="Wingdings" panose="05000000000000000000" pitchFamily="2" charset="2"/>
              <a:buChar char="v"/>
            </a:pPr>
            <a:r>
              <a:rPr lang="en-US" sz="4200" b="0" i="0" dirty="0">
                <a:effectLst/>
                <a:latin typeface="Lucida Sans Unicode" panose="020B0602030504020204" pitchFamily="34" charset="0"/>
              </a:rPr>
              <a:t>Real-time Monitoring: AI-powered dashboards provide real-time insights into project progress, helping project managers identify bottlenecks and areas requiring immediate attention.</a:t>
            </a:r>
          </a:p>
          <a:p>
            <a:pPr lvl="1">
              <a:buFont typeface="Wingdings" panose="05000000000000000000" pitchFamily="2" charset="2"/>
              <a:buChar char="v"/>
            </a:pPr>
            <a:r>
              <a:rPr lang="en-US" sz="4200" b="0" i="0" dirty="0">
                <a:effectLst/>
                <a:latin typeface="Lucida Sans Unicode" panose="020B0602030504020204" pitchFamily="34" charset="0"/>
              </a:rPr>
              <a:t>Natural Language Processing (NLP): NLP can facilitate better communication and collaboration within project teams by extracting valuable insights from project-related documents, emails, and chats.</a:t>
            </a:r>
          </a:p>
          <a:p>
            <a:pPr lvl="1">
              <a:buFont typeface="Wingdings" panose="05000000000000000000" pitchFamily="2" charset="2"/>
              <a:buChar char="v"/>
            </a:pPr>
            <a:r>
              <a:rPr lang="en-US" sz="4200" b="0" i="0" dirty="0">
                <a:effectLst/>
                <a:latin typeface="Lucida Sans Unicode" panose="020B0602030504020204" pitchFamily="34" charset="0"/>
              </a:rPr>
              <a:t>Risk Management: AI can identify potential risks and propose mitigation strategies, helping project managers proactively address issues before they escalate.</a:t>
            </a:r>
          </a:p>
          <a:p>
            <a:pPr algn="l">
              <a:buFont typeface="Wingdings" panose="05000000000000000000" pitchFamily="2" charset="2"/>
              <a:buChar char="v"/>
            </a:pPr>
            <a:r>
              <a:rPr lang="en-US" sz="4400" b="0" i="0" dirty="0">
                <a:effectLst/>
                <a:latin typeface="Lucida Sans Unicode" panose="020B0602030504020204" pitchFamily="34" charset="0"/>
              </a:rPr>
              <a:t>This presentation will showcase real-world examples of organizations successfully integrating AI into their project management practices, resulting in improved efficiency, cost savings, and overall project outcomes. Moreover, we will discuss the ethical considerations and challenges associated with AI implementation in project management and strategies for overcoming them.</a:t>
            </a:r>
          </a:p>
          <a:p>
            <a:pPr algn="l">
              <a:buFont typeface="Wingdings" panose="05000000000000000000" pitchFamily="2" charset="2"/>
              <a:buChar char="v"/>
            </a:pPr>
            <a:r>
              <a:rPr lang="en-US" sz="4400" b="0" i="0" dirty="0">
                <a:effectLst/>
                <a:latin typeface="Lucida Sans Unicode" panose="020B0602030504020204" pitchFamily="34" charset="0"/>
              </a:rPr>
              <a:t>By the end of this session, attendees will have a comprehensive understanding of how AI can be a valuable complement to project management, helping organizations adapt to the dynamic nature of today’s projects and drive better project outcomes. Join us in exploring the future of project management powered by AI.</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2648513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75F8-1F7D-DABE-1720-FCFB8F10DB1E}"/>
              </a:ext>
            </a:extLst>
          </p:cNvPr>
          <p:cNvSpPr>
            <a:spLocks noGrp="1"/>
          </p:cNvSpPr>
          <p:nvPr>
            <p:ph type="title"/>
          </p:nvPr>
        </p:nvSpPr>
        <p:spPr/>
        <p:txBody>
          <a:bodyPr/>
          <a:lstStyle/>
          <a:p>
            <a:r>
              <a:rPr lang="en-US" dirty="0"/>
              <a:t>Presentation Abstract….</a:t>
            </a:r>
          </a:p>
        </p:txBody>
      </p:sp>
      <p:sp>
        <p:nvSpPr>
          <p:cNvPr id="3" name="Content Placeholder 2">
            <a:extLst>
              <a:ext uri="{FF2B5EF4-FFF2-40B4-BE49-F238E27FC236}">
                <a16:creationId xmlns:a16="http://schemas.microsoft.com/office/drawing/2014/main" id="{AD97BFFF-7402-5865-779D-B67B38191639}"/>
              </a:ext>
            </a:extLst>
          </p:cNvPr>
          <p:cNvSpPr>
            <a:spLocks noGrp="1"/>
          </p:cNvSpPr>
          <p:nvPr>
            <p:ph idx="1"/>
          </p:nvPr>
        </p:nvSpPr>
        <p:spPr>
          <a:xfrm>
            <a:off x="100669" y="1339732"/>
            <a:ext cx="6542727" cy="4922938"/>
          </a:xfrm>
        </p:spPr>
        <p:txBody>
          <a:bodyPr>
            <a:normAutofit fontScale="25000" lnSpcReduction="20000"/>
          </a:bodyPr>
          <a:lstStyle/>
          <a:p>
            <a:pPr algn="l">
              <a:buFont typeface="Wingdings" panose="05000000000000000000" pitchFamily="2" charset="2"/>
              <a:buChar char="v"/>
            </a:pPr>
            <a:r>
              <a:rPr lang="en-US" sz="4000" b="0" i="0" dirty="0">
                <a:effectLst/>
                <a:latin typeface="Lucida Sans Unicode" panose="020B0602030504020204" pitchFamily="34" charset="0"/>
              </a:rPr>
              <a:t>In today’s rapidly evolving business landscape, effective project management is more critical than ever. Projects are becoming increasingly complex, with tighter timelines and stricter budgets, necessitating innovative approaches to ensure success. Artificial Intelligence (AI) has emerged as a powerful tool that can complement traditional project management methodologies and enhance their effectiveness.</a:t>
            </a:r>
          </a:p>
          <a:p>
            <a:pPr algn="l">
              <a:buFont typeface="Wingdings" panose="05000000000000000000" pitchFamily="2" charset="2"/>
              <a:buChar char="v"/>
            </a:pPr>
            <a:r>
              <a:rPr lang="en-US" sz="4000" b="0" i="0" dirty="0">
                <a:effectLst/>
                <a:latin typeface="Lucida Sans Unicode" panose="020B0602030504020204" pitchFamily="34" charset="0"/>
              </a:rPr>
              <a:t>This presentation explores the symbiotic relationship between AI and project management, shedding light on how AI can be seamlessly integrated into project management practices to optimize processes, improve decision-making, and drive project success.</a:t>
            </a:r>
          </a:p>
          <a:p>
            <a:pPr algn="l">
              <a:buFont typeface="Wingdings" panose="05000000000000000000" pitchFamily="2" charset="2"/>
              <a:buChar char="v"/>
            </a:pPr>
            <a:r>
              <a:rPr lang="en-US" sz="4000" b="0" i="0" dirty="0">
                <a:effectLst/>
                <a:latin typeface="Lucida Sans Unicode" panose="020B0602030504020204" pitchFamily="34" charset="0"/>
              </a:rPr>
              <a:t>We will delve into various aspects of this synergy, including:</a:t>
            </a:r>
          </a:p>
          <a:p>
            <a:pPr lvl="1">
              <a:buFont typeface="Wingdings" panose="05000000000000000000" pitchFamily="2" charset="2"/>
              <a:buChar char="v"/>
            </a:pPr>
            <a:r>
              <a:rPr lang="en-US" sz="4000" b="0" i="0" dirty="0">
                <a:effectLst/>
                <a:latin typeface="Lucida Sans Unicode" panose="020B0602030504020204" pitchFamily="34" charset="0"/>
              </a:rPr>
              <a:t>Predictive Analytics: AI-powered algorithms can analyze historical project data to forecast potential risks, resource requirements, and project completion times. This enables project managers to make data-driven decisions and allocate resources more efficiently.</a:t>
            </a:r>
          </a:p>
          <a:p>
            <a:pPr lvl="1">
              <a:buFont typeface="Wingdings" panose="05000000000000000000" pitchFamily="2" charset="2"/>
              <a:buChar char="v"/>
            </a:pPr>
            <a:r>
              <a:rPr lang="en-US" sz="4000" b="0" i="0" dirty="0">
                <a:effectLst/>
                <a:latin typeface="Lucida Sans Unicode" panose="020B0602030504020204" pitchFamily="34" charset="0"/>
              </a:rPr>
              <a:t>Automated Task Management: AI-driven task automation can streamline routine project management tasks, allowing project managers to focus on strategic activities and creative problem-solving.</a:t>
            </a:r>
          </a:p>
          <a:p>
            <a:pPr lvl="1">
              <a:buFont typeface="Wingdings" panose="05000000000000000000" pitchFamily="2" charset="2"/>
              <a:buChar char="v"/>
            </a:pPr>
            <a:r>
              <a:rPr lang="en-US" sz="4000" b="0" i="0" dirty="0">
                <a:effectLst/>
                <a:latin typeface="Lucida Sans Unicode" panose="020B0602030504020204" pitchFamily="34" charset="0"/>
              </a:rPr>
              <a:t>Intelligent Resource Allocation: AI can analyze team members’ skills, availability, and workload to suggest optimal resource allocations, ensuring that projects are staffed with the right expertise at the right time.</a:t>
            </a:r>
          </a:p>
          <a:p>
            <a:pPr lvl="1">
              <a:buFont typeface="Wingdings" panose="05000000000000000000" pitchFamily="2" charset="2"/>
              <a:buChar char="v"/>
            </a:pPr>
            <a:r>
              <a:rPr lang="en-US" sz="4000" b="0" i="0" dirty="0">
                <a:effectLst/>
                <a:latin typeface="Lucida Sans Unicode" panose="020B0602030504020204" pitchFamily="34" charset="0"/>
              </a:rPr>
              <a:t>Real-time Monitoring: AI-powered dashboards provide real-time insights into project progress, helping project managers identify bottlenecks and areas requiring immediate attention.</a:t>
            </a:r>
          </a:p>
          <a:p>
            <a:pPr lvl="1">
              <a:buFont typeface="Wingdings" panose="05000000000000000000" pitchFamily="2" charset="2"/>
              <a:buChar char="v"/>
            </a:pPr>
            <a:r>
              <a:rPr lang="en-US" sz="4000" b="0" i="0" dirty="0">
                <a:effectLst/>
                <a:latin typeface="Lucida Sans Unicode" panose="020B0602030504020204" pitchFamily="34" charset="0"/>
              </a:rPr>
              <a:t>Natural Language Processing (NLP): NLP can facilitate better communication and collaboration within project teams by extracting valuable insights from project-related documents, emails, and chats.</a:t>
            </a:r>
          </a:p>
          <a:p>
            <a:pPr lvl="1">
              <a:buFont typeface="Wingdings" panose="05000000000000000000" pitchFamily="2" charset="2"/>
              <a:buChar char="v"/>
            </a:pPr>
            <a:r>
              <a:rPr lang="en-US" sz="4000" b="0" i="0" dirty="0">
                <a:effectLst/>
                <a:latin typeface="Lucida Sans Unicode" panose="020B0602030504020204" pitchFamily="34" charset="0"/>
              </a:rPr>
              <a:t>Risk Management: AI can identify potential risks and propose mitigation strategies, helping project managers proactively address issues before they escalate.</a:t>
            </a:r>
          </a:p>
          <a:p>
            <a:pPr algn="l">
              <a:buFont typeface="Wingdings" panose="05000000000000000000" pitchFamily="2" charset="2"/>
              <a:buChar char="v"/>
            </a:pPr>
            <a:r>
              <a:rPr lang="en-US" sz="4000" b="0" i="0" dirty="0">
                <a:effectLst/>
                <a:latin typeface="Lucida Sans Unicode" panose="020B0602030504020204" pitchFamily="34" charset="0"/>
              </a:rPr>
              <a:t>This presentation will showcase real-world examples of organizations successfully integrating AI into their project management practices, resulting in improved efficiency, cost savings, and overall project outcomes. Moreover, we will discuss the ethical considerations and challenges associated with AI implementation in project management and strategies for overcoming them.</a:t>
            </a:r>
          </a:p>
          <a:p>
            <a:pPr algn="l">
              <a:buFont typeface="Wingdings" panose="05000000000000000000" pitchFamily="2" charset="2"/>
              <a:buChar char="v"/>
            </a:pPr>
            <a:r>
              <a:rPr lang="en-US" sz="4000" b="0" i="0" dirty="0">
                <a:effectLst/>
                <a:latin typeface="Lucida Sans Unicode" panose="020B0602030504020204" pitchFamily="34" charset="0"/>
              </a:rPr>
              <a:t>By the end of this session, attendees will have a comprehensive understanding of how AI can be a valuable complement to project management, helping organizations adapt to the dynamic nature of today’s projects and drive better project outcomes. Join us in exploring the future of project management powered by AI.</a:t>
            </a:r>
          </a:p>
          <a:p>
            <a:pPr>
              <a:buFont typeface="Wingdings" panose="05000000000000000000" pitchFamily="2" charset="2"/>
              <a:buChar char="v"/>
            </a:pPr>
            <a:endParaRPr lang="en-US" dirty="0"/>
          </a:p>
        </p:txBody>
      </p:sp>
      <p:pic>
        <p:nvPicPr>
          <p:cNvPr id="5" name="Picture 4">
            <a:extLst>
              <a:ext uri="{FF2B5EF4-FFF2-40B4-BE49-F238E27FC236}">
                <a16:creationId xmlns:a16="http://schemas.microsoft.com/office/drawing/2014/main" id="{B08810B7-B4BF-5CFE-47EB-8A814B20074C}"/>
              </a:ext>
            </a:extLst>
          </p:cNvPr>
          <p:cNvPicPr>
            <a:picLocks noChangeAspect="1"/>
          </p:cNvPicPr>
          <p:nvPr/>
        </p:nvPicPr>
        <p:blipFill rotWithShape="1">
          <a:blip r:embed="rId2"/>
          <a:srcRect l="17296" t="7959" r="59668" b="12312"/>
          <a:stretch/>
        </p:blipFill>
        <p:spPr>
          <a:xfrm>
            <a:off x="6810205" y="1558212"/>
            <a:ext cx="5281126" cy="5206482"/>
          </a:xfrm>
          <a:prstGeom prst="rect">
            <a:avLst/>
          </a:prstGeom>
        </p:spPr>
      </p:pic>
    </p:spTree>
    <p:extLst>
      <p:ext uri="{BB962C8B-B14F-4D97-AF65-F5344CB8AC3E}">
        <p14:creationId xmlns:p14="http://schemas.microsoft.com/office/powerpoint/2010/main" val="996301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9DC7-D6C2-42AF-F43A-13BF6412388B}"/>
              </a:ext>
            </a:extLst>
          </p:cNvPr>
          <p:cNvSpPr>
            <a:spLocks noGrp="1"/>
          </p:cNvSpPr>
          <p:nvPr>
            <p:ph type="title"/>
          </p:nvPr>
        </p:nvSpPr>
        <p:spPr/>
        <p:txBody>
          <a:bodyPr/>
          <a:lstStyle/>
          <a:p>
            <a:r>
              <a:rPr lang="en-US" dirty="0"/>
              <a:t>PMI GLOBAL’S COMMITMENT TO AI</a:t>
            </a:r>
          </a:p>
        </p:txBody>
      </p:sp>
      <p:pic>
        <p:nvPicPr>
          <p:cNvPr id="5" name="Content Placeholder 4" descr="A black and white logo with blue circle&#10;&#10;Description automatically generated">
            <a:extLst>
              <a:ext uri="{FF2B5EF4-FFF2-40B4-BE49-F238E27FC236}">
                <a16:creationId xmlns:a16="http://schemas.microsoft.com/office/drawing/2014/main" id="{BC99D90E-3745-7E70-BC11-F0DA691CD2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160" y="2687692"/>
            <a:ext cx="2905549" cy="2905549"/>
          </a:xfrm>
        </p:spPr>
      </p:pic>
      <p:sp>
        <p:nvSpPr>
          <p:cNvPr id="6" name="Content Placeholder 2">
            <a:extLst>
              <a:ext uri="{FF2B5EF4-FFF2-40B4-BE49-F238E27FC236}">
                <a16:creationId xmlns:a16="http://schemas.microsoft.com/office/drawing/2014/main" id="{D221E964-F455-B0FF-2BC1-8F17ACD7C0A6}"/>
              </a:ext>
            </a:extLst>
          </p:cNvPr>
          <p:cNvSpPr txBox="1">
            <a:spLocks/>
          </p:cNvSpPr>
          <p:nvPr/>
        </p:nvSpPr>
        <p:spPr>
          <a:xfrm>
            <a:off x="3770496" y="1633025"/>
            <a:ext cx="8299584" cy="52249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j-ea"/>
                <a:cs typeface="+mj-cs"/>
              </a:rPr>
              <a:t>In September, PMI launched an introductory online course ‘</a:t>
            </a:r>
            <a:r>
              <a:rPr kumimoji="0" lang="en-US" sz="2400" b="0" i="0" u="none" strike="noStrike" kern="1200" cap="none" spc="0" normalizeH="0" baseline="0" noProof="0" dirty="0">
                <a:ln>
                  <a:noFill/>
                </a:ln>
                <a:solidFill>
                  <a:prstClr val="white"/>
                </a:solidFill>
                <a:effectLst/>
                <a:uLnTx/>
                <a:uFillTx/>
                <a:latin typeface="Helvetica Neue"/>
                <a:ea typeface="+mj-ea"/>
                <a:cs typeface="+mj-cs"/>
              </a:rPr>
              <a:t>Generative AI Overview for Project Managers’</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kumimoji="0" lang="en-US" sz="2400" b="0" i="0" u="none" strike="noStrike" kern="1200" cap="none" spc="0" normalizeH="0" baseline="0" noProof="0" dirty="0">
              <a:ln>
                <a:noFill/>
              </a:ln>
              <a:solidFill>
                <a:prstClr val="white"/>
              </a:solidFill>
              <a:effectLst/>
              <a:uLnTx/>
              <a:uFillTx/>
              <a:latin typeface="Helvetica Neue"/>
              <a:ea typeface="+mj-ea"/>
              <a:cs typeface="+mj-cs"/>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Helvetica Neue"/>
                <a:ea typeface="+mj-ea"/>
                <a:cs typeface="+mj-cs"/>
              </a:rPr>
              <a:t>5.0 PDUs</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kumimoji="0" lang="en-US" sz="2400" b="0" i="0" u="none" strike="noStrike" kern="1200" cap="none" spc="0" normalizeH="0" baseline="0" noProof="0" dirty="0">
              <a:ln>
                <a:noFill/>
              </a:ln>
              <a:solidFill>
                <a:prstClr val="white"/>
              </a:solidFill>
              <a:effectLst/>
              <a:uLnTx/>
              <a:uFillTx/>
              <a:latin typeface="Helvetica Neue"/>
              <a:ea typeface="+mj-ea"/>
              <a:cs typeface="+mj-cs"/>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Helvetica Neue"/>
                <a:ea typeface="+mj-ea"/>
                <a:cs typeface="+mj-cs"/>
              </a:rPr>
              <a:t>15 Question Retention Quiz at conclusion of content (80% and up wins the prize!!)</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lang="en-US" sz="2400" dirty="0">
              <a:solidFill>
                <a:prstClr val="white"/>
              </a:solidFill>
              <a:latin typeface="Helvetica Neue"/>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Helvetica Neue"/>
                <a:ea typeface="+mj-ea"/>
                <a:cs typeface="+mj-cs"/>
              </a:rPr>
              <a:t>Committed to Knowledge Center / Center of Excellence going forward</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kumimoji="0" lang="en-US" sz="2000" b="0" i="0" u="none" strike="noStrike" kern="1200" cap="none" spc="0" normalizeH="0" baseline="0" noProof="0" dirty="0">
              <a:ln>
                <a:noFill/>
              </a:ln>
              <a:solidFill>
                <a:prstClr val="white"/>
              </a:solidFill>
              <a:effectLst/>
              <a:uLnTx/>
              <a:uFillTx/>
              <a:latin typeface="Helvetica Neue"/>
              <a:ea typeface="+mj-ea"/>
              <a:cs typeface="+mj-cs"/>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2500487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E5771-ED91-E32D-FF7F-F497742C2877}"/>
              </a:ext>
            </a:extLst>
          </p:cNvPr>
          <p:cNvSpPr>
            <a:spLocks noGrp="1"/>
          </p:cNvSpPr>
          <p:nvPr>
            <p:ph type="title"/>
          </p:nvPr>
        </p:nvSpPr>
        <p:spPr/>
        <p:txBody>
          <a:bodyPr/>
          <a:lstStyle/>
          <a:p>
            <a:r>
              <a:rPr lang="en-US" dirty="0"/>
              <a:t>Which is which?</a:t>
            </a:r>
          </a:p>
        </p:txBody>
      </p:sp>
      <p:graphicFrame>
        <p:nvGraphicFramePr>
          <p:cNvPr id="4" name="Table 4">
            <a:extLst>
              <a:ext uri="{FF2B5EF4-FFF2-40B4-BE49-F238E27FC236}">
                <a16:creationId xmlns:a16="http://schemas.microsoft.com/office/drawing/2014/main" id="{6B3D3B91-ACDA-F6B7-53FF-43A821BE41E3}"/>
              </a:ext>
            </a:extLst>
          </p:cNvPr>
          <p:cNvGraphicFramePr>
            <a:graphicFrameLocks noGrp="1"/>
          </p:cNvGraphicFramePr>
          <p:nvPr>
            <p:extLst>
              <p:ext uri="{D42A27DB-BD31-4B8C-83A1-F6EECF244321}">
                <p14:modId xmlns:p14="http://schemas.microsoft.com/office/powerpoint/2010/main" val="4272000552"/>
              </p:ext>
            </p:extLst>
          </p:nvPr>
        </p:nvGraphicFramePr>
        <p:xfrm>
          <a:off x="257908" y="1619999"/>
          <a:ext cx="11676183" cy="4297680"/>
        </p:xfrm>
        <a:graphic>
          <a:graphicData uri="http://schemas.openxmlformats.org/drawingml/2006/table">
            <a:tbl>
              <a:tblPr firstRow="1" bandRow="1">
                <a:tableStyleId>{5C22544A-7EE6-4342-B048-85BDC9FD1C3A}</a:tableStyleId>
              </a:tblPr>
              <a:tblGrid>
                <a:gridCol w="3892061">
                  <a:extLst>
                    <a:ext uri="{9D8B030D-6E8A-4147-A177-3AD203B41FA5}">
                      <a16:colId xmlns:a16="http://schemas.microsoft.com/office/drawing/2014/main" val="155956551"/>
                    </a:ext>
                  </a:extLst>
                </a:gridCol>
                <a:gridCol w="3892061">
                  <a:extLst>
                    <a:ext uri="{9D8B030D-6E8A-4147-A177-3AD203B41FA5}">
                      <a16:colId xmlns:a16="http://schemas.microsoft.com/office/drawing/2014/main" val="466878141"/>
                    </a:ext>
                  </a:extLst>
                </a:gridCol>
                <a:gridCol w="3892061">
                  <a:extLst>
                    <a:ext uri="{9D8B030D-6E8A-4147-A177-3AD203B41FA5}">
                      <a16:colId xmlns:a16="http://schemas.microsoft.com/office/drawing/2014/main" val="1568916822"/>
                    </a:ext>
                  </a:extLst>
                </a:gridCol>
              </a:tblGrid>
              <a:tr h="370840">
                <a:tc>
                  <a:txBody>
                    <a:bodyPr/>
                    <a:lstStyle/>
                    <a:p>
                      <a:pPr algn="ctr"/>
                      <a:r>
                        <a:rPr lang="en-US" dirty="0"/>
                        <a:t>Artificial Intelligence (AI)</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Generative Artificial Intelligence (</a:t>
                      </a:r>
                      <a:r>
                        <a:rPr lang="en-US" dirty="0" err="1"/>
                        <a:t>GenAI</a:t>
                      </a:r>
                      <a:r>
                        <a:rPr lang="en-US" dirty="0"/>
                        <a:t>)</a:t>
                      </a:r>
                    </a:p>
                    <a:p>
                      <a:pPr algn="ctr"/>
                      <a:endParaRPr lang="en-US" dirty="0"/>
                    </a:p>
                  </a:txBody>
                  <a:tcPr/>
                </a:tc>
                <a:tc>
                  <a:txBody>
                    <a:bodyPr/>
                    <a:lstStyle/>
                    <a:p>
                      <a:pPr algn="ctr"/>
                      <a:r>
                        <a:rPr lang="en-US" dirty="0"/>
                        <a:t>Machine Learning (ML)</a:t>
                      </a:r>
                    </a:p>
                  </a:txBody>
                  <a:tcPr/>
                </a:tc>
                <a:extLst>
                  <a:ext uri="{0D108BD9-81ED-4DB2-BD59-A6C34878D82A}">
                    <a16:rowId xmlns:a16="http://schemas.microsoft.com/office/drawing/2014/main" val="1310299627"/>
                  </a:ext>
                </a:extLst>
              </a:tr>
              <a:tr h="370840">
                <a:tc>
                  <a:txBody>
                    <a:bodyPr/>
                    <a:lstStyle/>
                    <a:p>
                      <a:pPr algn="ctr"/>
                      <a:r>
                        <a:rPr lang="en-US" sz="2400" dirty="0"/>
                        <a:t>The simulation of</a:t>
                      </a:r>
                    </a:p>
                    <a:p>
                      <a:pPr algn="ctr"/>
                      <a:r>
                        <a:rPr lang="en-US" sz="2400" dirty="0"/>
                        <a:t>human</a:t>
                      </a:r>
                    </a:p>
                    <a:p>
                      <a:pPr algn="ctr"/>
                      <a:r>
                        <a:rPr lang="en-US" sz="2400" dirty="0"/>
                        <a:t>intelligence in</a:t>
                      </a:r>
                    </a:p>
                    <a:p>
                      <a:pPr algn="ctr"/>
                      <a:r>
                        <a:rPr lang="en-US" sz="2400" dirty="0"/>
                        <a:t>machines that can</a:t>
                      </a:r>
                    </a:p>
                    <a:p>
                      <a:pPr algn="ctr"/>
                      <a:r>
                        <a:rPr lang="en-US" sz="2400" dirty="0"/>
                        <a:t>perform tasks,</a:t>
                      </a:r>
                    </a:p>
                    <a:p>
                      <a:pPr algn="ctr"/>
                      <a:r>
                        <a:rPr lang="en-US" sz="2400" dirty="0"/>
                        <a:t>learn from</a:t>
                      </a:r>
                    </a:p>
                    <a:p>
                      <a:pPr algn="ctr"/>
                      <a:r>
                        <a:rPr lang="en-US" sz="2400" dirty="0"/>
                        <a:t>experiences, and</a:t>
                      </a:r>
                    </a:p>
                    <a:p>
                      <a:pPr algn="ctr"/>
                      <a:r>
                        <a:rPr lang="en-US" sz="2400" dirty="0"/>
                        <a:t>adapt to new</a:t>
                      </a:r>
                    </a:p>
                    <a:p>
                      <a:pPr algn="ctr"/>
                      <a:r>
                        <a:rPr lang="en-US" sz="2400" dirty="0"/>
                        <a:t>situations.</a:t>
                      </a:r>
                    </a:p>
                  </a:txBody>
                  <a:tcPr/>
                </a:tc>
                <a:tc>
                  <a:txBody>
                    <a:bodyPr/>
                    <a:lstStyle/>
                    <a:p>
                      <a:pPr algn="ctr"/>
                      <a:r>
                        <a:rPr lang="en-US" sz="2400" dirty="0"/>
                        <a:t>A type of artificial</a:t>
                      </a:r>
                    </a:p>
                    <a:p>
                      <a:pPr algn="ctr"/>
                      <a:r>
                        <a:rPr lang="en-US" sz="2400" dirty="0"/>
                        <a:t>intelligence that</a:t>
                      </a:r>
                    </a:p>
                    <a:p>
                      <a:pPr algn="ctr"/>
                      <a:r>
                        <a:rPr lang="en-US" sz="2400" dirty="0"/>
                        <a:t>results in new</a:t>
                      </a:r>
                    </a:p>
                    <a:p>
                      <a:pPr algn="ctr"/>
                      <a:r>
                        <a:rPr lang="en-US" sz="2400" dirty="0"/>
                        <a:t>data, such as</a:t>
                      </a:r>
                    </a:p>
                    <a:p>
                      <a:pPr algn="ctr"/>
                      <a:r>
                        <a:rPr lang="en-US" sz="2400" dirty="0"/>
                        <a:t>images, music,</a:t>
                      </a:r>
                    </a:p>
                    <a:p>
                      <a:pPr algn="ctr"/>
                      <a:r>
                        <a:rPr lang="en-US" sz="2400" dirty="0"/>
                        <a:t>text, or code.</a:t>
                      </a:r>
                    </a:p>
                  </a:txBody>
                  <a:tcPr/>
                </a:tc>
                <a:tc>
                  <a:txBody>
                    <a:bodyPr/>
                    <a:lstStyle/>
                    <a:p>
                      <a:pPr algn="ctr"/>
                      <a:r>
                        <a:rPr lang="en-US" sz="2400" b="0" i="0" kern="1200" dirty="0">
                          <a:solidFill>
                            <a:schemeClr val="dk1"/>
                          </a:solidFill>
                          <a:effectLst/>
                          <a:latin typeface="+mn-lt"/>
                          <a:ea typeface="+mn-ea"/>
                          <a:cs typeface="+mn-cs"/>
                        </a:rPr>
                        <a:t>Machine learning is a branch of </a:t>
                      </a:r>
                      <a:r>
                        <a:rPr lang="en-US" sz="2400" b="0" i="0" u="none" strike="noStrike" kern="1200" dirty="0">
                          <a:solidFill>
                            <a:schemeClr val="dk1"/>
                          </a:solidFill>
                          <a:effectLst/>
                          <a:latin typeface="+mn-lt"/>
                          <a:ea typeface="+mn-ea"/>
                          <a:cs typeface="+mn-cs"/>
                        </a:rPr>
                        <a:t>AI </a:t>
                      </a:r>
                      <a:r>
                        <a:rPr lang="en-US" sz="2400" b="0" i="0" kern="1200" dirty="0">
                          <a:solidFill>
                            <a:schemeClr val="dk1"/>
                          </a:solidFill>
                          <a:effectLst/>
                          <a:latin typeface="+mn-lt"/>
                          <a:ea typeface="+mn-ea"/>
                          <a:cs typeface="+mn-cs"/>
                        </a:rPr>
                        <a:t>and computer science which focuses on the use of data and algorithms to imitate the way that humans learn, gradually improving its accuracy.</a:t>
                      </a:r>
                      <a:endParaRPr lang="en-US" sz="2400" dirty="0"/>
                    </a:p>
                  </a:txBody>
                  <a:tcPr/>
                </a:tc>
                <a:extLst>
                  <a:ext uri="{0D108BD9-81ED-4DB2-BD59-A6C34878D82A}">
                    <a16:rowId xmlns:a16="http://schemas.microsoft.com/office/drawing/2014/main" val="2464866401"/>
                  </a:ext>
                </a:extLst>
              </a:tr>
            </a:tbl>
          </a:graphicData>
        </a:graphic>
      </p:graphicFrame>
    </p:spTree>
    <p:extLst>
      <p:ext uri="{BB962C8B-B14F-4D97-AF65-F5344CB8AC3E}">
        <p14:creationId xmlns:p14="http://schemas.microsoft.com/office/powerpoint/2010/main" val="3518976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10A67-8E45-C60F-E3C3-780E05537E1F}"/>
              </a:ext>
            </a:extLst>
          </p:cNvPr>
          <p:cNvSpPr>
            <a:spLocks noGrp="1"/>
          </p:cNvSpPr>
          <p:nvPr>
            <p:ph type="title"/>
          </p:nvPr>
        </p:nvSpPr>
        <p:spPr/>
        <p:txBody>
          <a:bodyPr/>
          <a:lstStyle/>
          <a:p>
            <a:r>
              <a:rPr lang="en-US" dirty="0"/>
              <a:t>When did this Big Boom Happen ?</a:t>
            </a:r>
          </a:p>
        </p:txBody>
      </p:sp>
      <p:sp>
        <p:nvSpPr>
          <p:cNvPr id="3" name="Content Placeholder 2">
            <a:extLst>
              <a:ext uri="{FF2B5EF4-FFF2-40B4-BE49-F238E27FC236}">
                <a16:creationId xmlns:a16="http://schemas.microsoft.com/office/drawing/2014/main" id="{BA50E05E-04FA-F7E4-D55D-8709BCB327B4}"/>
              </a:ext>
            </a:extLst>
          </p:cNvPr>
          <p:cNvSpPr>
            <a:spLocks noGrp="1"/>
          </p:cNvSpPr>
          <p:nvPr>
            <p:ph idx="1"/>
          </p:nvPr>
        </p:nvSpPr>
        <p:spPr/>
        <p:txBody>
          <a:bodyPr>
            <a:normAutofit/>
          </a:bodyPr>
          <a:lstStyle/>
          <a:p>
            <a:r>
              <a:rPr lang="en-US" sz="3600" dirty="0"/>
              <a:t> The OpenAI developed Chat Generative Pre-Trained Transformer (</a:t>
            </a:r>
            <a:r>
              <a:rPr lang="en-US" sz="3600" dirty="0" err="1"/>
              <a:t>ChaTGPT</a:t>
            </a:r>
            <a:r>
              <a:rPr lang="en-US" sz="3600" dirty="0"/>
              <a:t>) launched on November 30</a:t>
            </a:r>
            <a:r>
              <a:rPr lang="en-US" sz="3600" baseline="30000" dirty="0"/>
              <a:t>th</a:t>
            </a:r>
            <a:r>
              <a:rPr lang="en-US" sz="3600" dirty="0"/>
              <a:t> 2022</a:t>
            </a:r>
          </a:p>
          <a:p>
            <a:pPr lvl="1"/>
            <a:r>
              <a:rPr lang="en-US" sz="3200" dirty="0"/>
              <a:t>That was only….. 308 Days Ago!!</a:t>
            </a:r>
          </a:p>
        </p:txBody>
      </p:sp>
    </p:spTree>
    <p:extLst>
      <p:ext uri="{BB962C8B-B14F-4D97-AF65-F5344CB8AC3E}">
        <p14:creationId xmlns:p14="http://schemas.microsoft.com/office/powerpoint/2010/main" val="918870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creen with white text and black text&#10;&#10;Description automatically generated">
            <a:extLst>
              <a:ext uri="{FF2B5EF4-FFF2-40B4-BE49-F238E27FC236}">
                <a16:creationId xmlns:a16="http://schemas.microsoft.com/office/drawing/2014/main" id="{3C97E3CC-85FF-DD89-37BD-F26F8E14C774}"/>
              </a:ext>
            </a:extLst>
          </p:cNvPr>
          <p:cNvPicPr>
            <a:picLocks noChangeAspect="1"/>
          </p:cNvPicPr>
          <p:nvPr/>
        </p:nvPicPr>
        <p:blipFill>
          <a:blip r:embed="rId2"/>
          <a:stretch>
            <a:fillRect/>
          </a:stretch>
        </p:blipFill>
        <p:spPr>
          <a:xfrm>
            <a:off x="1" y="0"/>
            <a:ext cx="10443410" cy="6858000"/>
          </a:xfrm>
          <a:prstGeom prst="rect">
            <a:avLst/>
          </a:prstGeom>
        </p:spPr>
      </p:pic>
      <p:sp>
        <p:nvSpPr>
          <p:cNvPr id="6" name="TextBox 5">
            <a:extLst>
              <a:ext uri="{FF2B5EF4-FFF2-40B4-BE49-F238E27FC236}">
                <a16:creationId xmlns:a16="http://schemas.microsoft.com/office/drawing/2014/main" id="{C4D2F3C5-46C7-48C4-8384-85D180176FF5}"/>
              </a:ext>
            </a:extLst>
          </p:cNvPr>
          <p:cNvSpPr txBox="1"/>
          <p:nvPr/>
        </p:nvSpPr>
        <p:spPr>
          <a:xfrm>
            <a:off x="10619873" y="5390147"/>
            <a:ext cx="1180131" cy="1200329"/>
          </a:xfrm>
          <a:prstGeom prst="rect">
            <a:avLst/>
          </a:prstGeom>
          <a:noFill/>
        </p:spPr>
        <p:txBody>
          <a:bodyPr wrap="none" rtlCol="0">
            <a:spAutoFit/>
          </a:bodyPr>
          <a:lstStyle/>
          <a:p>
            <a:r>
              <a:rPr lang="en-US" dirty="0"/>
              <a:t>Ref:</a:t>
            </a:r>
          </a:p>
          <a:p>
            <a:r>
              <a:rPr lang="en-US" dirty="0"/>
              <a:t>Demand</a:t>
            </a:r>
          </a:p>
          <a:p>
            <a:r>
              <a:rPr lang="en-US" dirty="0"/>
              <a:t>Sage, </a:t>
            </a:r>
          </a:p>
          <a:p>
            <a:r>
              <a:rPr lang="en-US" dirty="0"/>
              <a:t>2023</a:t>
            </a:r>
          </a:p>
        </p:txBody>
      </p:sp>
    </p:spTree>
    <p:extLst>
      <p:ext uri="{BB962C8B-B14F-4D97-AF65-F5344CB8AC3E}">
        <p14:creationId xmlns:p14="http://schemas.microsoft.com/office/powerpoint/2010/main" val="2732379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C969E3-3624-FD8D-7637-41E7FE7CCDCC}"/>
              </a:ext>
            </a:extLst>
          </p:cNvPr>
          <p:cNvPicPr>
            <a:picLocks noChangeAspect="1"/>
          </p:cNvPicPr>
          <p:nvPr/>
        </p:nvPicPr>
        <p:blipFill rotWithShape="1">
          <a:blip r:embed="rId2"/>
          <a:srcRect l="37763" t="7953" r="38158" b="7602"/>
          <a:stretch/>
        </p:blipFill>
        <p:spPr>
          <a:xfrm>
            <a:off x="561473" y="160421"/>
            <a:ext cx="6833937" cy="6537157"/>
          </a:xfrm>
          <a:prstGeom prst="rect">
            <a:avLst/>
          </a:prstGeom>
        </p:spPr>
      </p:pic>
      <p:sp>
        <p:nvSpPr>
          <p:cNvPr id="6" name="TextBox 5">
            <a:extLst>
              <a:ext uri="{FF2B5EF4-FFF2-40B4-BE49-F238E27FC236}">
                <a16:creationId xmlns:a16="http://schemas.microsoft.com/office/drawing/2014/main" id="{1F2501AE-6B09-8640-0353-85E0D5F3E1D0}"/>
              </a:ext>
            </a:extLst>
          </p:cNvPr>
          <p:cNvSpPr txBox="1"/>
          <p:nvPr/>
        </p:nvSpPr>
        <p:spPr>
          <a:xfrm>
            <a:off x="7659070" y="6095999"/>
            <a:ext cx="3971457" cy="369332"/>
          </a:xfrm>
          <a:prstGeom prst="rect">
            <a:avLst/>
          </a:prstGeom>
          <a:noFill/>
        </p:spPr>
        <p:txBody>
          <a:bodyPr wrap="square" rtlCol="0">
            <a:spAutoFit/>
          </a:bodyPr>
          <a:lstStyle/>
          <a:p>
            <a:pPr algn="ctr"/>
            <a:r>
              <a:rPr lang="en-US" dirty="0"/>
              <a:t>Ref: Demand Sage, 2023</a:t>
            </a:r>
          </a:p>
        </p:txBody>
      </p:sp>
      <p:sp>
        <p:nvSpPr>
          <p:cNvPr id="7" name="Title 1">
            <a:extLst>
              <a:ext uri="{FF2B5EF4-FFF2-40B4-BE49-F238E27FC236}">
                <a16:creationId xmlns:a16="http://schemas.microsoft.com/office/drawing/2014/main" id="{A3206604-149B-C44A-B2B8-4D0648226EA9}"/>
              </a:ext>
            </a:extLst>
          </p:cNvPr>
          <p:cNvSpPr>
            <a:spLocks noGrp="1"/>
          </p:cNvSpPr>
          <p:nvPr>
            <p:ph type="title"/>
          </p:nvPr>
        </p:nvSpPr>
        <p:spPr>
          <a:xfrm>
            <a:off x="7507705" y="2217349"/>
            <a:ext cx="4684295" cy="1400530"/>
          </a:xfrm>
        </p:spPr>
        <p:txBody>
          <a:bodyPr/>
          <a:lstStyle/>
          <a:p>
            <a:pPr algn="ctr"/>
            <a:r>
              <a:rPr lang="en-US" dirty="0"/>
              <a:t>The wonder of 10 months of release!</a:t>
            </a:r>
          </a:p>
        </p:txBody>
      </p:sp>
    </p:spTree>
    <p:extLst>
      <p:ext uri="{BB962C8B-B14F-4D97-AF65-F5344CB8AC3E}">
        <p14:creationId xmlns:p14="http://schemas.microsoft.com/office/powerpoint/2010/main" val="278989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21C75-671E-B273-DA2E-5F74EAE87A02}"/>
              </a:ext>
            </a:extLst>
          </p:cNvPr>
          <p:cNvSpPr>
            <a:spLocks noGrp="1"/>
          </p:cNvSpPr>
          <p:nvPr>
            <p:ph type="title"/>
          </p:nvPr>
        </p:nvSpPr>
        <p:spPr>
          <a:xfrm>
            <a:off x="212974" y="303471"/>
            <a:ext cx="9404723" cy="1400530"/>
          </a:xfrm>
        </p:spPr>
        <p:txBody>
          <a:bodyPr/>
          <a:lstStyle/>
          <a:p>
            <a:r>
              <a:rPr lang="en-US" dirty="0"/>
              <a:t>But Oh… the drama it has caused</a:t>
            </a:r>
          </a:p>
        </p:txBody>
      </p:sp>
      <p:pic>
        <p:nvPicPr>
          <p:cNvPr id="5" name="Picture 4" descr="A group of people holding signs&#10;&#10;Description automatically generated">
            <a:extLst>
              <a:ext uri="{FF2B5EF4-FFF2-40B4-BE49-F238E27FC236}">
                <a16:creationId xmlns:a16="http://schemas.microsoft.com/office/drawing/2014/main" id="{C34ACCAD-154F-D841-3EF7-3D69BE570DF0}"/>
              </a:ext>
            </a:extLst>
          </p:cNvPr>
          <p:cNvPicPr>
            <a:picLocks noChangeAspect="1"/>
          </p:cNvPicPr>
          <p:nvPr/>
        </p:nvPicPr>
        <p:blipFill>
          <a:blip r:embed="rId2"/>
          <a:stretch>
            <a:fillRect/>
          </a:stretch>
        </p:blipFill>
        <p:spPr>
          <a:xfrm>
            <a:off x="336884" y="1668378"/>
            <a:ext cx="6625389" cy="4736904"/>
          </a:xfrm>
          <a:prstGeom prst="rect">
            <a:avLst/>
          </a:prstGeom>
        </p:spPr>
      </p:pic>
      <p:pic>
        <p:nvPicPr>
          <p:cNvPr id="7" name="Picture 6" descr="A person sitting at a desk with a computer head&#10;&#10;Description automatically generated">
            <a:extLst>
              <a:ext uri="{FF2B5EF4-FFF2-40B4-BE49-F238E27FC236}">
                <a16:creationId xmlns:a16="http://schemas.microsoft.com/office/drawing/2014/main" id="{759A4053-DCA6-70A8-176C-E74BEF757C93}"/>
              </a:ext>
            </a:extLst>
          </p:cNvPr>
          <p:cNvPicPr>
            <a:picLocks noChangeAspect="1"/>
          </p:cNvPicPr>
          <p:nvPr/>
        </p:nvPicPr>
        <p:blipFill>
          <a:blip r:embed="rId3"/>
          <a:stretch>
            <a:fillRect/>
          </a:stretch>
        </p:blipFill>
        <p:spPr>
          <a:xfrm>
            <a:off x="7828547" y="1871500"/>
            <a:ext cx="4131298" cy="4533782"/>
          </a:xfrm>
          <a:prstGeom prst="rect">
            <a:avLst/>
          </a:prstGeom>
        </p:spPr>
      </p:pic>
    </p:spTree>
    <p:extLst>
      <p:ext uri="{BB962C8B-B14F-4D97-AF65-F5344CB8AC3E}">
        <p14:creationId xmlns:p14="http://schemas.microsoft.com/office/powerpoint/2010/main" val="3580813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8F47E7-A8BF-4325-8D6E-B3DFB3CB537D}"/>
              </a:ext>
            </a:extLst>
          </p:cNvPr>
          <p:cNvSpPr txBox="1"/>
          <p:nvPr/>
        </p:nvSpPr>
        <p:spPr>
          <a:xfrm>
            <a:off x="3490912" y="94981"/>
            <a:ext cx="8318144" cy="923330"/>
          </a:xfrm>
          <a:prstGeom prst="rect">
            <a:avLst/>
          </a:prstGeom>
          <a:blipFill>
            <a:blip r:embed="rId3">
              <a:alphaModFix amt="17000"/>
            </a:blip>
            <a:tile tx="0" ty="0" sx="100000" sy="100000" flip="none" algn="tl"/>
          </a:blip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Chapter News &amp; Notes</a:t>
            </a:r>
          </a:p>
        </p:txBody>
      </p:sp>
      <p:sp>
        <p:nvSpPr>
          <p:cNvPr id="14" name="TextBox 13">
            <a:extLst>
              <a:ext uri="{FF2B5EF4-FFF2-40B4-BE49-F238E27FC236}">
                <a16:creationId xmlns:a16="http://schemas.microsoft.com/office/drawing/2014/main" id="{9E9C37A3-4192-3B37-7588-C097D5CFE6DB}"/>
              </a:ext>
            </a:extLst>
          </p:cNvPr>
          <p:cNvSpPr txBox="1"/>
          <p:nvPr/>
        </p:nvSpPr>
        <p:spPr>
          <a:xfrm>
            <a:off x="-86264" y="1841242"/>
            <a:ext cx="12278264" cy="5016758"/>
          </a:xfrm>
          <a:prstGeom prst="rect">
            <a:avLst/>
          </a:prstGeom>
          <a:no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Let’s Try this Again!!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Election Nominations will begin tomorrow to become a member of the PMI Montgomery County Chapter Board of Officers Team!</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i="1" dirty="0">
                <a:solidFill>
                  <a:prstClr val="black"/>
                </a:solidFill>
                <a:latin typeface="Calibri" panose="020F0502020204030204"/>
              </a:rPr>
              <a:t>5-6 </a:t>
            </a:r>
            <a:r>
              <a:rPr lang="en-US" sz="4000" i="1" dirty="0" err="1">
                <a:solidFill>
                  <a:prstClr val="black"/>
                </a:solidFill>
                <a:latin typeface="Calibri" panose="020F0502020204030204"/>
              </a:rPr>
              <a:t>Hrs</a:t>
            </a:r>
            <a:r>
              <a:rPr lang="en-US" sz="4000" i="1" dirty="0">
                <a:solidFill>
                  <a:prstClr val="black"/>
                </a:solidFill>
                <a:latin typeface="Calibri" panose="020F0502020204030204"/>
              </a:rPr>
              <a:t>/Month Requested. Free PDUs, The ability to improve the chapter and a whole lot of fun!</a:t>
            </a:r>
            <a:endParaRPr kumimoji="0" lang="en-US" sz="4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 name="Picture 3" descr="Text&#10;&#10;Description automatically generated with low confidence">
            <a:extLst>
              <a:ext uri="{FF2B5EF4-FFF2-40B4-BE49-F238E27FC236}">
                <a16:creationId xmlns:a16="http://schemas.microsoft.com/office/drawing/2014/main" id="{EDE85371-3892-97BA-8B9A-6718C6017F47}"/>
              </a:ext>
            </a:extLst>
          </p:cNvPr>
          <p:cNvPicPr>
            <a:picLocks noChangeAspect="1"/>
          </p:cNvPicPr>
          <p:nvPr/>
        </p:nvPicPr>
        <p:blipFill>
          <a:blip r:embed="rId4"/>
          <a:stretch>
            <a:fillRect/>
          </a:stretch>
        </p:blipFill>
        <p:spPr>
          <a:xfrm>
            <a:off x="382944" y="296732"/>
            <a:ext cx="2952750" cy="1552575"/>
          </a:xfrm>
          <a:prstGeom prst="rect">
            <a:avLst/>
          </a:prstGeom>
        </p:spPr>
      </p:pic>
    </p:spTree>
    <p:extLst>
      <p:ext uri="{BB962C8B-B14F-4D97-AF65-F5344CB8AC3E}">
        <p14:creationId xmlns:p14="http://schemas.microsoft.com/office/powerpoint/2010/main" val="1036085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341B-656C-874A-FCE6-B8721A4D0BF8}"/>
              </a:ext>
            </a:extLst>
          </p:cNvPr>
          <p:cNvSpPr>
            <a:spLocks noGrp="1"/>
          </p:cNvSpPr>
          <p:nvPr>
            <p:ph type="title"/>
          </p:nvPr>
        </p:nvSpPr>
        <p:spPr>
          <a:xfrm>
            <a:off x="0" y="147918"/>
            <a:ext cx="11128795" cy="1400530"/>
          </a:xfrm>
        </p:spPr>
        <p:txBody>
          <a:bodyPr/>
          <a:lstStyle/>
          <a:p>
            <a:r>
              <a:rPr lang="en-US" b="1" dirty="0"/>
              <a:t>“You didn’t think you’d win… Did You ? “</a:t>
            </a:r>
          </a:p>
        </p:txBody>
      </p:sp>
      <p:pic>
        <p:nvPicPr>
          <p:cNvPr id="5" name="Picture 4" descr="A screenshot of a computer&#10;&#10;Description automatically generated">
            <a:extLst>
              <a:ext uri="{FF2B5EF4-FFF2-40B4-BE49-F238E27FC236}">
                <a16:creationId xmlns:a16="http://schemas.microsoft.com/office/drawing/2014/main" id="{CFDA4392-2711-E752-F2C0-09F5BF6A4CBF}"/>
              </a:ext>
            </a:extLst>
          </p:cNvPr>
          <p:cNvPicPr>
            <a:picLocks noChangeAspect="1"/>
          </p:cNvPicPr>
          <p:nvPr/>
        </p:nvPicPr>
        <p:blipFill rotWithShape="1">
          <a:blip r:embed="rId2"/>
          <a:srcRect t="19649"/>
          <a:stretch/>
        </p:blipFill>
        <p:spPr>
          <a:xfrm>
            <a:off x="577517" y="1347537"/>
            <a:ext cx="8305384" cy="5510463"/>
          </a:xfrm>
          <a:prstGeom prst="rect">
            <a:avLst/>
          </a:prstGeom>
        </p:spPr>
      </p:pic>
      <p:sp>
        <p:nvSpPr>
          <p:cNvPr id="6" name="TextBox 5">
            <a:extLst>
              <a:ext uri="{FF2B5EF4-FFF2-40B4-BE49-F238E27FC236}">
                <a16:creationId xmlns:a16="http://schemas.microsoft.com/office/drawing/2014/main" id="{FACEAE66-361F-3A05-6692-2C2B6559B924}"/>
              </a:ext>
            </a:extLst>
          </p:cNvPr>
          <p:cNvSpPr txBox="1"/>
          <p:nvPr/>
        </p:nvSpPr>
        <p:spPr>
          <a:xfrm>
            <a:off x="9111917" y="6063751"/>
            <a:ext cx="2672046" cy="646331"/>
          </a:xfrm>
          <a:prstGeom prst="rect">
            <a:avLst/>
          </a:prstGeom>
          <a:noFill/>
        </p:spPr>
        <p:txBody>
          <a:bodyPr wrap="square" rtlCol="0">
            <a:spAutoFit/>
          </a:bodyPr>
          <a:lstStyle/>
          <a:p>
            <a:r>
              <a:rPr lang="en-US" dirty="0"/>
              <a:t>Ref:</a:t>
            </a:r>
          </a:p>
          <a:p>
            <a:r>
              <a:rPr lang="en-US" dirty="0" err="1"/>
              <a:t>Scruum</a:t>
            </a:r>
            <a:r>
              <a:rPr lang="en-US" dirty="0"/>
              <a:t>, 2023</a:t>
            </a:r>
          </a:p>
        </p:txBody>
      </p:sp>
      <p:sp>
        <p:nvSpPr>
          <p:cNvPr id="7" name="Content Placeholder 2">
            <a:extLst>
              <a:ext uri="{FF2B5EF4-FFF2-40B4-BE49-F238E27FC236}">
                <a16:creationId xmlns:a16="http://schemas.microsoft.com/office/drawing/2014/main" id="{F0717681-7450-6CE6-8C7C-7DA87E0620C3}"/>
              </a:ext>
            </a:extLst>
          </p:cNvPr>
          <p:cNvSpPr>
            <a:spLocks noGrp="1"/>
          </p:cNvSpPr>
          <p:nvPr>
            <p:ph idx="1"/>
          </p:nvPr>
        </p:nvSpPr>
        <p:spPr>
          <a:xfrm>
            <a:off x="9111917" y="1708359"/>
            <a:ext cx="2919662" cy="4195481"/>
          </a:xfrm>
        </p:spPr>
        <p:txBody>
          <a:bodyPr>
            <a:normAutofit fontScale="92500"/>
          </a:bodyPr>
          <a:lstStyle/>
          <a:p>
            <a:pPr marL="0" indent="0">
              <a:buNone/>
            </a:pPr>
            <a:r>
              <a:rPr lang="en-US" sz="3600" dirty="0"/>
              <a:t>Google Bard released to the public on March 23</a:t>
            </a:r>
            <a:r>
              <a:rPr lang="en-US" sz="3600" baseline="30000" dirty="0"/>
              <a:t>rd</a:t>
            </a:r>
            <a:r>
              <a:rPr lang="en-US" sz="3600" dirty="0"/>
              <a:t> 2023 as an “Experiment”</a:t>
            </a:r>
            <a:endParaRPr lang="en-US" sz="3200" dirty="0"/>
          </a:p>
        </p:txBody>
      </p:sp>
    </p:spTree>
    <p:extLst>
      <p:ext uri="{BB962C8B-B14F-4D97-AF65-F5344CB8AC3E}">
        <p14:creationId xmlns:p14="http://schemas.microsoft.com/office/powerpoint/2010/main" val="2777201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3992-366D-F9DB-2583-F604B0168D3B}"/>
              </a:ext>
            </a:extLst>
          </p:cNvPr>
          <p:cNvSpPr>
            <a:spLocks noGrp="1"/>
          </p:cNvSpPr>
          <p:nvPr>
            <p:ph type="title"/>
          </p:nvPr>
        </p:nvSpPr>
        <p:spPr/>
        <p:txBody>
          <a:bodyPr/>
          <a:lstStyle/>
          <a:p>
            <a:r>
              <a:rPr lang="en-US" dirty="0"/>
              <a:t>Stuck in 2021! </a:t>
            </a:r>
          </a:p>
        </p:txBody>
      </p:sp>
      <p:pic>
        <p:nvPicPr>
          <p:cNvPr id="5" name="Picture 4">
            <a:extLst>
              <a:ext uri="{FF2B5EF4-FFF2-40B4-BE49-F238E27FC236}">
                <a16:creationId xmlns:a16="http://schemas.microsoft.com/office/drawing/2014/main" id="{B04EC7AA-0C17-B8F6-1338-DDDF48C5FF19}"/>
              </a:ext>
            </a:extLst>
          </p:cNvPr>
          <p:cNvPicPr>
            <a:picLocks noChangeAspect="1"/>
          </p:cNvPicPr>
          <p:nvPr/>
        </p:nvPicPr>
        <p:blipFill rotWithShape="1">
          <a:blip r:embed="rId2"/>
          <a:srcRect l="34342" t="37193" r="22237" b="34269"/>
          <a:stretch/>
        </p:blipFill>
        <p:spPr>
          <a:xfrm>
            <a:off x="304799" y="1812843"/>
            <a:ext cx="5598696" cy="4584417"/>
          </a:xfrm>
          <a:prstGeom prst="rect">
            <a:avLst/>
          </a:prstGeom>
        </p:spPr>
      </p:pic>
      <p:pic>
        <p:nvPicPr>
          <p:cNvPr id="11" name="Picture 10">
            <a:extLst>
              <a:ext uri="{FF2B5EF4-FFF2-40B4-BE49-F238E27FC236}">
                <a16:creationId xmlns:a16="http://schemas.microsoft.com/office/drawing/2014/main" id="{A4D95BDF-6495-BA21-C1FC-227FA355F6AC}"/>
              </a:ext>
            </a:extLst>
          </p:cNvPr>
          <p:cNvPicPr>
            <a:picLocks noChangeAspect="1"/>
          </p:cNvPicPr>
          <p:nvPr/>
        </p:nvPicPr>
        <p:blipFill rotWithShape="1">
          <a:blip r:embed="rId3"/>
          <a:srcRect l="23948" t="13801" r="11183" b="38012"/>
          <a:stretch/>
        </p:blipFill>
        <p:spPr>
          <a:xfrm>
            <a:off x="6095999" y="1724996"/>
            <a:ext cx="5951621" cy="4672264"/>
          </a:xfrm>
          <a:prstGeom prst="rect">
            <a:avLst/>
          </a:prstGeom>
        </p:spPr>
      </p:pic>
    </p:spTree>
    <p:extLst>
      <p:ext uri="{BB962C8B-B14F-4D97-AF65-F5344CB8AC3E}">
        <p14:creationId xmlns:p14="http://schemas.microsoft.com/office/powerpoint/2010/main" val="3321293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9E0504-B045-4396-C532-D8BBA538870D}"/>
              </a:ext>
            </a:extLst>
          </p:cNvPr>
          <p:cNvPicPr>
            <a:picLocks noChangeAspect="1"/>
          </p:cNvPicPr>
          <p:nvPr/>
        </p:nvPicPr>
        <p:blipFill rotWithShape="1">
          <a:blip r:embed="rId2"/>
          <a:srcRect l="25527" t="27836" r="10000" b="22339"/>
          <a:stretch/>
        </p:blipFill>
        <p:spPr>
          <a:xfrm>
            <a:off x="0" y="12032"/>
            <a:ext cx="12192000" cy="6845968"/>
          </a:xfrm>
          <a:prstGeom prst="rect">
            <a:avLst/>
          </a:prstGeom>
        </p:spPr>
      </p:pic>
    </p:spTree>
    <p:extLst>
      <p:ext uri="{BB962C8B-B14F-4D97-AF65-F5344CB8AC3E}">
        <p14:creationId xmlns:p14="http://schemas.microsoft.com/office/powerpoint/2010/main" val="1588255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risk management system&#10;&#10;Description automatically generated with medium confidence">
            <a:extLst>
              <a:ext uri="{FF2B5EF4-FFF2-40B4-BE49-F238E27FC236}">
                <a16:creationId xmlns:a16="http://schemas.microsoft.com/office/drawing/2014/main" id="{AFAEFC7D-07F0-DA7B-E608-8E0C44AF5297}"/>
              </a:ext>
            </a:extLst>
          </p:cNvPr>
          <p:cNvPicPr>
            <a:picLocks noChangeAspect="1"/>
          </p:cNvPicPr>
          <p:nvPr/>
        </p:nvPicPr>
        <p:blipFill>
          <a:blip r:embed="rId2"/>
          <a:stretch>
            <a:fillRect/>
          </a:stretch>
        </p:blipFill>
        <p:spPr>
          <a:xfrm>
            <a:off x="0" y="0"/>
            <a:ext cx="12192000" cy="6515100"/>
          </a:xfrm>
          <a:prstGeom prst="rect">
            <a:avLst/>
          </a:prstGeom>
        </p:spPr>
      </p:pic>
      <p:sp>
        <p:nvSpPr>
          <p:cNvPr id="8" name="TextBox 7">
            <a:extLst>
              <a:ext uri="{FF2B5EF4-FFF2-40B4-BE49-F238E27FC236}">
                <a16:creationId xmlns:a16="http://schemas.microsoft.com/office/drawing/2014/main" id="{E84F589A-F36B-3491-A613-449797D2873E}"/>
              </a:ext>
            </a:extLst>
          </p:cNvPr>
          <p:cNvSpPr txBox="1"/>
          <p:nvPr/>
        </p:nvSpPr>
        <p:spPr>
          <a:xfrm>
            <a:off x="0" y="6474631"/>
            <a:ext cx="5470357" cy="369332"/>
          </a:xfrm>
          <a:prstGeom prst="rect">
            <a:avLst/>
          </a:prstGeom>
          <a:noFill/>
        </p:spPr>
        <p:txBody>
          <a:bodyPr wrap="square" rtlCol="0">
            <a:spAutoFit/>
          </a:bodyPr>
          <a:lstStyle/>
          <a:p>
            <a:r>
              <a:rPr lang="en-US" dirty="0"/>
              <a:t>Ref: </a:t>
            </a:r>
            <a:r>
              <a:rPr lang="en-US" dirty="0" err="1"/>
              <a:t>PixelPlex</a:t>
            </a:r>
            <a:r>
              <a:rPr lang="en-US" dirty="0"/>
              <a:t>, 2023</a:t>
            </a:r>
          </a:p>
        </p:txBody>
      </p:sp>
    </p:spTree>
    <p:extLst>
      <p:ext uri="{BB962C8B-B14F-4D97-AF65-F5344CB8AC3E}">
        <p14:creationId xmlns:p14="http://schemas.microsoft.com/office/powerpoint/2010/main" val="3722288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2443-E13F-DA1D-AD2D-EB28AF4B47ED}"/>
              </a:ext>
            </a:extLst>
          </p:cNvPr>
          <p:cNvSpPr>
            <a:spLocks noGrp="1"/>
          </p:cNvSpPr>
          <p:nvPr>
            <p:ph type="title"/>
          </p:nvPr>
        </p:nvSpPr>
        <p:spPr>
          <a:xfrm>
            <a:off x="148278" y="452717"/>
            <a:ext cx="3862248" cy="1552545"/>
          </a:xfrm>
        </p:spPr>
        <p:txBody>
          <a:bodyPr/>
          <a:lstStyle/>
          <a:p>
            <a:r>
              <a:rPr lang="en-US" dirty="0"/>
              <a:t>Speaking RASCI, the Project Manager (The Human) remains the ‘A’….For Now</a:t>
            </a:r>
          </a:p>
        </p:txBody>
      </p:sp>
      <p:pic>
        <p:nvPicPr>
          <p:cNvPr id="4" name="Picture 3">
            <a:extLst>
              <a:ext uri="{FF2B5EF4-FFF2-40B4-BE49-F238E27FC236}">
                <a16:creationId xmlns:a16="http://schemas.microsoft.com/office/drawing/2014/main" id="{1DEDFCD5-278C-09B4-DAB0-88D66FA01028}"/>
              </a:ext>
            </a:extLst>
          </p:cNvPr>
          <p:cNvPicPr>
            <a:picLocks noChangeAspect="1"/>
          </p:cNvPicPr>
          <p:nvPr/>
        </p:nvPicPr>
        <p:blipFill rotWithShape="1">
          <a:blip r:embed="rId2"/>
          <a:srcRect l="14778" t="18429" r="63991" b="40545"/>
          <a:stretch/>
        </p:blipFill>
        <p:spPr>
          <a:xfrm>
            <a:off x="4154905" y="1619019"/>
            <a:ext cx="7888817" cy="4786263"/>
          </a:xfrm>
          <a:prstGeom prst="rect">
            <a:avLst/>
          </a:prstGeom>
        </p:spPr>
      </p:pic>
      <p:sp>
        <p:nvSpPr>
          <p:cNvPr id="6" name="TextBox 5">
            <a:extLst>
              <a:ext uri="{FF2B5EF4-FFF2-40B4-BE49-F238E27FC236}">
                <a16:creationId xmlns:a16="http://schemas.microsoft.com/office/drawing/2014/main" id="{A6420536-6470-531A-309E-061F713FF96D}"/>
              </a:ext>
            </a:extLst>
          </p:cNvPr>
          <p:cNvSpPr txBox="1"/>
          <p:nvPr/>
        </p:nvSpPr>
        <p:spPr>
          <a:xfrm>
            <a:off x="148278" y="6082116"/>
            <a:ext cx="2672046" cy="646331"/>
          </a:xfrm>
          <a:prstGeom prst="rect">
            <a:avLst/>
          </a:prstGeom>
          <a:noFill/>
        </p:spPr>
        <p:txBody>
          <a:bodyPr wrap="square" rtlCol="0">
            <a:spAutoFit/>
          </a:bodyPr>
          <a:lstStyle/>
          <a:p>
            <a:r>
              <a:rPr lang="en-US" dirty="0"/>
              <a:t>Ref:</a:t>
            </a:r>
          </a:p>
          <a:p>
            <a:r>
              <a:rPr lang="en-US" dirty="0"/>
              <a:t>PMI, 2023</a:t>
            </a:r>
          </a:p>
        </p:txBody>
      </p:sp>
    </p:spTree>
    <p:extLst>
      <p:ext uri="{BB962C8B-B14F-4D97-AF65-F5344CB8AC3E}">
        <p14:creationId xmlns:p14="http://schemas.microsoft.com/office/powerpoint/2010/main" val="2525639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49F8-8605-A4BA-7008-434F494FFC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D6549F-96A8-97AA-404A-2692F6AABCC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F039B95-1579-F077-DE92-BC3F6B285347}"/>
              </a:ext>
            </a:extLst>
          </p:cNvPr>
          <p:cNvPicPr>
            <a:picLocks noChangeAspect="1"/>
          </p:cNvPicPr>
          <p:nvPr/>
        </p:nvPicPr>
        <p:blipFill rotWithShape="1">
          <a:blip r:embed="rId2"/>
          <a:srcRect l="13826" t="18290" r="63457" b="32938"/>
          <a:stretch/>
        </p:blipFill>
        <p:spPr>
          <a:xfrm>
            <a:off x="0" y="0"/>
            <a:ext cx="12192000" cy="6812280"/>
          </a:xfrm>
          <a:prstGeom prst="rect">
            <a:avLst/>
          </a:prstGeom>
        </p:spPr>
      </p:pic>
    </p:spTree>
    <p:extLst>
      <p:ext uri="{BB962C8B-B14F-4D97-AF65-F5344CB8AC3E}">
        <p14:creationId xmlns:p14="http://schemas.microsoft.com/office/powerpoint/2010/main" val="956365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1CD4-1A79-33D5-38FA-413A5FD7EE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0E231A-21E8-DC47-861E-7437A90DDF4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5FE7FEE-5D05-4E6E-8386-9774FF66B69C}"/>
              </a:ext>
            </a:extLst>
          </p:cNvPr>
          <p:cNvPicPr>
            <a:picLocks noChangeAspect="1"/>
          </p:cNvPicPr>
          <p:nvPr/>
        </p:nvPicPr>
        <p:blipFill rotWithShape="1">
          <a:blip r:embed="rId2"/>
          <a:srcRect l="14376" t="17429" r="66069" b="36549"/>
          <a:stretch/>
        </p:blipFill>
        <p:spPr>
          <a:xfrm>
            <a:off x="1" y="0"/>
            <a:ext cx="12192000" cy="6812280"/>
          </a:xfrm>
          <a:prstGeom prst="rect">
            <a:avLst/>
          </a:prstGeom>
        </p:spPr>
      </p:pic>
    </p:spTree>
    <p:extLst>
      <p:ext uri="{BB962C8B-B14F-4D97-AF65-F5344CB8AC3E}">
        <p14:creationId xmlns:p14="http://schemas.microsoft.com/office/powerpoint/2010/main" val="3096690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246E9-80A8-648D-952D-4E3330482A0D}"/>
              </a:ext>
            </a:extLst>
          </p:cNvPr>
          <p:cNvPicPr>
            <a:picLocks noChangeAspect="1"/>
          </p:cNvPicPr>
          <p:nvPr/>
        </p:nvPicPr>
        <p:blipFill rotWithShape="1">
          <a:blip r:embed="rId2"/>
          <a:srcRect l="12304" t="16984" r="62087" b="37525"/>
          <a:stretch/>
        </p:blipFill>
        <p:spPr>
          <a:xfrm>
            <a:off x="-1" y="0"/>
            <a:ext cx="10443412" cy="6858000"/>
          </a:xfrm>
          <a:prstGeom prst="rect">
            <a:avLst/>
          </a:prstGeom>
        </p:spPr>
      </p:pic>
    </p:spTree>
    <p:extLst>
      <p:ext uri="{BB962C8B-B14F-4D97-AF65-F5344CB8AC3E}">
        <p14:creationId xmlns:p14="http://schemas.microsoft.com/office/powerpoint/2010/main" val="3149938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00814-B2C6-074F-4146-CC9971323498}"/>
              </a:ext>
            </a:extLst>
          </p:cNvPr>
          <p:cNvSpPr>
            <a:spLocks noGrp="1"/>
          </p:cNvSpPr>
          <p:nvPr>
            <p:ph type="title"/>
          </p:nvPr>
        </p:nvSpPr>
        <p:spPr>
          <a:xfrm>
            <a:off x="160421" y="5839325"/>
            <a:ext cx="9176084" cy="962527"/>
          </a:xfrm>
        </p:spPr>
        <p:txBody>
          <a:bodyPr/>
          <a:lstStyle/>
          <a:p>
            <a:r>
              <a:rPr lang="en-US" dirty="0"/>
              <a:t>COST BENEFIT ANALYSIS</a:t>
            </a:r>
          </a:p>
        </p:txBody>
      </p:sp>
      <p:sp>
        <p:nvSpPr>
          <p:cNvPr id="3" name="TextBox 2">
            <a:extLst>
              <a:ext uri="{FF2B5EF4-FFF2-40B4-BE49-F238E27FC236}">
                <a16:creationId xmlns:a16="http://schemas.microsoft.com/office/drawing/2014/main" id="{3EBFD9CE-00FE-21F0-19D9-D6EB1E229DC7}"/>
              </a:ext>
            </a:extLst>
          </p:cNvPr>
          <p:cNvSpPr txBox="1"/>
          <p:nvPr/>
        </p:nvSpPr>
        <p:spPr>
          <a:xfrm>
            <a:off x="9900868" y="6320588"/>
            <a:ext cx="2130711" cy="369332"/>
          </a:xfrm>
          <a:prstGeom prst="rect">
            <a:avLst/>
          </a:prstGeom>
          <a:noFill/>
        </p:spPr>
        <p:txBody>
          <a:bodyPr wrap="none" rtlCol="0">
            <a:spAutoFit/>
          </a:bodyPr>
          <a:lstStyle/>
          <a:p>
            <a:r>
              <a:rPr lang="en-US" i="1" dirty="0"/>
              <a:t>Source: PMI, 2023</a:t>
            </a:r>
          </a:p>
        </p:txBody>
      </p:sp>
      <p:sp>
        <p:nvSpPr>
          <p:cNvPr id="6" name="TextBox 5">
            <a:extLst>
              <a:ext uri="{FF2B5EF4-FFF2-40B4-BE49-F238E27FC236}">
                <a16:creationId xmlns:a16="http://schemas.microsoft.com/office/drawing/2014/main" id="{9049675E-CD53-792D-9A10-480F8F0C529E}"/>
              </a:ext>
            </a:extLst>
          </p:cNvPr>
          <p:cNvSpPr txBox="1"/>
          <p:nvPr/>
        </p:nvSpPr>
        <p:spPr>
          <a:xfrm>
            <a:off x="160421" y="423298"/>
            <a:ext cx="4423610" cy="4801314"/>
          </a:xfrm>
          <a:prstGeom prst="rect">
            <a:avLst/>
          </a:prstGeom>
          <a:noFill/>
        </p:spPr>
        <p:txBody>
          <a:bodyPr wrap="square">
            <a:spAutoFit/>
          </a:bodyPr>
          <a:lstStyle/>
          <a:p>
            <a:r>
              <a:rPr lang="en-US" dirty="0"/>
              <a:t>PROMPT:</a:t>
            </a:r>
          </a:p>
          <a:p>
            <a:r>
              <a:rPr lang="en-US" dirty="0"/>
              <a:t>A software development project has</a:t>
            </a:r>
          </a:p>
          <a:p>
            <a:r>
              <a:rPr lang="en-US" dirty="0"/>
              <a:t>a $100K budget and a timeline of 6</a:t>
            </a:r>
          </a:p>
          <a:p>
            <a:r>
              <a:rPr lang="en-US" dirty="0"/>
              <a:t>months. After 3 months, the actual cost</a:t>
            </a:r>
          </a:p>
          <a:p>
            <a:r>
              <a:rPr lang="en-US" dirty="0"/>
              <a:t>(AC) is $60K and the project is 50%</a:t>
            </a:r>
          </a:p>
          <a:p>
            <a:r>
              <a:rPr lang="en-US" dirty="0"/>
              <a:t>complete.</a:t>
            </a:r>
          </a:p>
          <a:p>
            <a:endParaRPr lang="en-US" dirty="0"/>
          </a:p>
          <a:p>
            <a:r>
              <a:rPr lang="en-US" dirty="0"/>
              <a:t>Am I over or under budget? Behind or</a:t>
            </a:r>
          </a:p>
          <a:p>
            <a:r>
              <a:rPr lang="en-US" dirty="0"/>
              <a:t>ahead of schedule? And what is the</a:t>
            </a:r>
          </a:p>
          <a:p>
            <a:r>
              <a:rPr lang="en-US" dirty="0"/>
              <a:t>earned value (EV), Estimate to complete</a:t>
            </a:r>
          </a:p>
          <a:p>
            <a:r>
              <a:rPr lang="en-US" dirty="0"/>
              <a:t>(ETC), and value-added control (VAC)</a:t>
            </a:r>
          </a:p>
          <a:p>
            <a:r>
              <a:rPr lang="en-US" dirty="0"/>
              <a:t>Show this in a table format and highlight</a:t>
            </a:r>
          </a:p>
          <a:p>
            <a:r>
              <a:rPr lang="en-US" dirty="0"/>
              <a:t>the explanation in bold.</a:t>
            </a:r>
          </a:p>
        </p:txBody>
      </p:sp>
      <p:pic>
        <p:nvPicPr>
          <p:cNvPr id="11" name="Picture 10">
            <a:extLst>
              <a:ext uri="{FF2B5EF4-FFF2-40B4-BE49-F238E27FC236}">
                <a16:creationId xmlns:a16="http://schemas.microsoft.com/office/drawing/2014/main" id="{2FBEF99F-696A-F288-1D90-CB120D0AD46C}"/>
              </a:ext>
            </a:extLst>
          </p:cNvPr>
          <p:cNvPicPr>
            <a:picLocks noChangeAspect="1"/>
          </p:cNvPicPr>
          <p:nvPr/>
        </p:nvPicPr>
        <p:blipFill rotWithShape="1">
          <a:blip r:embed="rId2"/>
          <a:srcRect l="41974" t="15906" r="5264" b="11813"/>
          <a:stretch/>
        </p:blipFill>
        <p:spPr>
          <a:xfrm>
            <a:off x="4748462" y="56147"/>
            <a:ext cx="7443537" cy="5783177"/>
          </a:xfrm>
          <a:prstGeom prst="rect">
            <a:avLst/>
          </a:prstGeom>
        </p:spPr>
      </p:pic>
    </p:spTree>
    <p:extLst>
      <p:ext uri="{BB962C8B-B14F-4D97-AF65-F5344CB8AC3E}">
        <p14:creationId xmlns:p14="http://schemas.microsoft.com/office/powerpoint/2010/main" val="4121722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0794-66FD-FFC2-D323-CFAE6EDD003C}"/>
              </a:ext>
            </a:extLst>
          </p:cNvPr>
          <p:cNvSpPr>
            <a:spLocks noGrp="1"/>
          </p:cNvSpPr>
          <p:nvPr>
            <p:ph type="title"/>
          </p:nvPr>
        </p:nvSpPr>
        <p:spPr>
          <a:xfrm>
            <a:off x="0" y="0"/>
            <a:ext cx="7026442" cy="1400530"/>
          </a:xfrm>
        </p:spPr>
        <p:txBody>
          <a:bodyPr/>
          <a:lstStyle/>
          <a:p>
            <a:r>
              <a:rPr lang="en-US" dirty="0"/>
              <a:t>BEHOLD.. THE CRITICAL PATH!</a:t>
            </a:r>
          </a:p>
        </p:txBody>
      </p:sp>
      <p:sp>
        <p:nvSpPr>
          <p:cNvPr id="7" name="TextBox 6">
            <a:extLst>
              <a:ext uri="{FF2B5EF4-FFF2-40B4-BE49-F238E27FC236}">
                <a16:creationId xmlns:a16="http://schemas.microsoft.com/office/drawing/2014/main" id="{37D57ECF-F7FA-A5F5-D3CB-B1CC776FF919}"/>
              </a:ext>
            </a:extLst>
          </p:cNvPr>
          <p:cNvSpPr txBox="1"/>
          <p:nvPr/>
        </p:nvSpPr>
        <p:spPr>
          <a:xfrm>
            <a:off x="160421" y="1580829"/>
            <a:ext cx="6561222" cy="4739759"/>
          </a:xfrm>
          <a:prstGeom prst="rect">
            <a:avLst/>
          </a:prstGeom>
          <a:noFill/>
        </p:spPr>
        <p:txBody>
          <a:bodyPr wrap="square">
            <a:spAutoFit/>
          </a:bodyPr>
          <a:lstStyle/>
          <a:p>
            <a:r>
              <a:rPr lang="en-US" sz="1400" dirty="0"/>
              <a:t>PROMPT:</a:t>
            </a:r>
          </a:p>
          <a:p>
            <a:r>
              <a:rPr lang="en-US" sz="1600" dirty="0"/>
              <a:t>I am a project manager for a construction</a:t>
            </a:r>
          </a:p>
          <a:p>
            <a:r>
              <a:rPr lang="en-US" sz="1600" dirty="0"/>
              <a:t>development project. The project has five</a:t>
            </a:r>
          </a:p>
          <a:p>
            <a:r>
              <a:rPr lang="en-US" sz="1600" dirty="0"/>
              <a:t>activities: </a:t>
            </a:r>
          </a:p>
          <a:p>
            <a:r>
              <a:rPr lang="en-US" sz="1600" dirty="0"/>
              <a:t>• Activity 1 {predecessor = start and duration = 3 days} • Activity 2 {predecessor = Activity 1 and duration = 3 days} • Activity 3 {predecessor = Activity 1 and duration = 4 days} • Activity 4 {predecessor = Activity 2 and duration = 8 days} • Activity 5 {predecessor = Activity 3, 4 and duration = 4 days}</a:t>
            </a:r>
          </a:p>
          <a:p>
            <a:endParaRPr lang="en-US" sz="1600" dirty="0"/>
          </a:p>
          <a:p>
            <a:r>
              <a:rPr lang="en-US" sz="1600" dirty="0"/>
              <a:t>Show me, in a table format, the dependencies</a:t>
            </a:r>
          </a:p>
          <a:p>
            <a:r>
              <a:rPr lang="en-US" sz="1600" dirty="0"/>
              <a:t>between the tasks and their corresponding</a:t>
            </a:r>
          </a:p>
          <a:p>
            <a:r>
              <a:rPr lang="en-US" sz="1600" dirty="0"/>
              <a:t>early start (ES), early finish (EF), late start (LS),</a:t>
            </a:r>
          </a:p>
          <a:p>
            <a:r>
              <a:rPr lang="en-US" sz="1600" dirty="0"/>
              <a:t>late finish (LF) times; float for each task; and all</a:t>
            </a:r>
          </a:p>
          <a:p>
            <a:r>
              <a:rPr lang="en-US" sz="1600" dirty="0"/>
              <a:t>the paths with duration. Solve this and show</a:t>
            </a:r>
          </a:p>
          <a:p>
            <a:r>
              <a:rPr lang="en-US" sz="1600" dirty="0"/>
              <a:t>your work concisely with the critical path and</a:t>
            </a:r>
          </a:p>
          <a:p>
            <a:r>
              <a:rPr lang="en-US" sz="1600" dirty="0"/>
              <a:t>all other paths in days. Highlight the critical</a:t>
            </a:r>
          </a:p>
          <a:p>
            <a:r>
              <a:rPr lang="en-US" sz="1600" dirty="0"/>
              <a:t>path with the shortest duration and least float</a:t>
            </a:r>
          </a:p>
          <a:p>
            <a:r>
              <a:rPr lang="en-US" sz="1600" dirty="0"/>
              <a:t>value of 0 in bold.</a:t>
            </a:r>
          </a:p>
        </p:txBody>
      </p:sp>
      <p:sp>
        <p:nvSpPr>
          <p:cNvPr id="8" name="TextBox 7">
            <a:extLst>
              <a:ext uri="{FF2B5EF4-FFF2-40B4-BE49-F238E27FC236}">
                <a16:creationId xmlns:a16="http://schemas.microsoft.com/office/drawing/2014/main" id="{F3B2EED8-E011-0B33-FA4E-B491FB3B9640}"/>
              </a:ext>
            </a:extLst>
          </p:cNvPr>
          <p:cNvSpPr txBox="1"/>
          <p:nvPr/>
        </p:nvSpPr>
        <p:spPr>
          <a:xfrm>
            <a:off x="9900868" y="6320588"/>
            <a:ext cx="2130711" cy="369332"/>
          </a:xfrm>
          <a:prstGeom prst="rect">
            <a:avLst/>
          </a:prstGeom>
          <a:noFill/>
        </p:spPr>
        <p:txBody>
          <a:bodyPr wrap="none" rtlCol="0">
            <a:spAutoFit/>
          </a:bodyPr>
          <a:lstStyle/>
          <a:p>
            <a:r>
              <a:rPr lang="en-US" i="1" dirty="0"/>
              <a:t>Source: PMI, 2023</a:t>
            </a:r>
          </a:p>
        </p:txBody>
      </p:sp>
      <p:pic>
        <p:nvPicPr>
          <p:cNvPr id="10" name="Picture 9">
            <a:extLst>
              <a:ext uri="{FF2B5EF4-FFF2-40B4-BE49-F238E27FC236}">
                <a16:creationId xmlns:a16="http://schemas.microsoft.com/office/drawing/2014/main" id="{B107CA9C-6AF1-5EA6-88F6-ED99DA4232E6}"/>
              </a:ext>
            </a:extLst>
          </p:cNvPr>
          <p:cNvPicPr>
            <a:picLocks noChangeAspect="1"/>
          </p:cNvPicPr>
          <p:nvPr/>
        </p:nvPicPr>
        <p:blipFill rotWithShape="1">
          <a:blip r:embed="rId2"/>
          <a:srcRect l="42367" t="14502" r="10527" b="18129"/>
          <a:stretch/>
        </p:blipFill>
        <p:spPr>
          <a:xfrm>
            <a:off x="6721642" y="168080"/>
            <a:ext cx="5451425" cy="6152508"/>
          </a:xfrm>
          <a:prstGeom prst="rect">
            <a:avLst/>
          </a:prstGeom>
        </p:spPr>
      </p:pic>
    </p:spTree>
    <p:extLst>
      <p:ext uri="{BB962C8B-B14F-4D97-AF65-F5344CB8AC3E}">
        <p14:creationId xmlns:p14="http://schemas.microsoft.com/office/powerpoint/2010/main" val="250030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8F47E7-A8BF-4325-8D6E-B3DFB3CB537D}"/>
              </a:ext>
            </a:extLst>
          </p:cNvPr>
          <p:cNvSpPr txBox="1"/>
          <p:nvPr/>
        </p:nvSpPr>
        <p:spPr>
          <a:xfrm>
            <a:off x="3490912" y="94981"/>
            <a:ext cx="8318144" cy="923330"/>
          </a:xfrm>
          <a:prstGeom prst="rect">
            <a:avLst/>
          </a:prstGeom>
          <a:blipFill>
            <a:blip r:embed="rId3">
              <a:alphaModFix amt="17000"/>
            </a:blip>
            <a:tile tx="0" ty="0" sx="100000" sy="100000" flip="none" algn="tl"/>
          </a:blip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Need PDUs??</a:t>
            </a:r>
          </a:p>
        </p:txBody>
      </p:sp>
      <p:pic>
        <p:nvPicPr>
          <p:cNvPr id="4" name="Picture 3" descr="Text&#10;&#10;Description automatically generated with low confidence">
            <a:extLst>
              <a:ext uri="{FF2B5EF4-FFF2-40B4-BE49-F238E27FC236}">
                <a16:creationId xmlns:a16="http://schemas.microsoft.com/office/drawing/2014/main" id="{EDE85371-3892-97BA-8B9A-6718C6017F47}"/>
              </a:ext>
            </a:extLst>
          </p:cNvPr>
          <p:cNvPicPr>
            <a:picLocks noChangeAspect="1"/>
          </p:cNvPicPr>
          <p:nvPr/>
        </p:nvPicPr>
        <p:blipFill>
          <a:blip r:embed="rId4"/>
          <a:stretch>
            <a:fillRect/>
          </a:stretch>
        </p:blipFill>
        <p:spPr>
          <a:xfrm>
            <a:off x="382944" y="296732"/>
            <a:ext cx="2952750" cy="1552575"/>
          </a:xfrm>
          <a:prstGeom prst="rect">
            <a:avLst/>
          </a:prstGeom>
        </p:spPr>
      </p:pic>
      <p:pic>
        <p:nvPicPr>
          <p:cNvPr id="3" name="Picture 2">
            <a:extLst>
              <a:ext uri="{FF2B5EF4-FFF2-40B4-BE49-F238E27FC236}">
                <a16:creationId xmlns:a16="http://schemas.microsoft.com/office/drawing/2014/main" id="{9A3EBEE6-7D04-D032-1432-58E1819DEC16}"/>
              </a:ext>
            </a:extLst>
          </p:cNvPr>
          <p:cNvPicPr>
            <a:picLocks noChangeAspect="1"/>
          </p:cNvPicPr>
          <p:nvPr/>
        </p:nvPicPr>
        <p:blipFill rotWithShape="1">
          <a:blip r:embed="rId5"/>
          <a:srcRect t="14849" r="7103" b="10303"/>
          <a:stretch/>
        </p:blipFill>
        <p:spPr>
          <a:xfrm>
            <a:off x="4343400" y="1309255"/>
            <a:ext cx="7637318" cy="5453764"/>
          </a:xfrm>
          <a:prstGeom prst="rect">
            <a:avLst/>
          </a:prstGeom>
        </p:spPr>
      </p:pic>
      <p:sp>
        <p:nvSpPr>
          <p:cNvPr id="6" name="TextBox 5">
            <a:extLst>
              <a:ext uri="{FF2B5EF4-FFF2-40B4-BE49-F238E27FC236}">
                <a16:creationId xmlns:a16="http://schemas.microsoft.com/office/drawing/2014/main" id="{42850031-9259-7A0D-CA17-51785706581F}"/>
              </a:ext>
            </a:extLst>
          </p:cNvPr>
          <p:cNvSpPr txBox="1"/>
          <p:nvPr/>
        </p:nvSpPr>
        <p:spPr>
          <a:xfrm>
            <a:off x="25087" y="2140251"/>
            <a:ext cx="4318313" cy="3785652"/>
          </a:xfrm>
          <a:prstGeom prst="rect">
            <a:avLst/>
          </a:prstGeom>
          <a:no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Since the start of the Pandemic, 95% of our Chapter Events have been uploaded to our Chapter YouTube Channel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Watch/Listen to a meeting you missed and self-report your 1.0 PDU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latin typeface="Calibri" panose="020F0502020204030204"/>
              </a:rPr>
              <a:t>(Claim Code in Video Description)</a:t>
            </a:r>
            <a:endPar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855825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0794-66FD-FFC2-D323-CFAE6EDD003C}"/>
              </a:ext>
            </a:extLst>
          </p:cNvPr>
          <p:cNvSpPr>
            <a:spLocks noGrp="1"/>
          </p:cNvSpPr>
          <p:nvPr>
            <p:ph type="title"/>
          </p:nvPr>
        </p:nvSpPr>
        <p:spPr>
          <a:xfrm>
            <a:off x="7716253" y="0"/>
            <a:ext cx="3048000" cy="1400530"/>
          </a:xfrm>
        </p:spPr>
        <p:txBody>
          <a:bodyPr/>
          <a:lstStyle/>
          <a:p>
            <a:r>
              <a:rPr lang="en-US" dirty="0"/>
              <a:t>PROJECT SCHEDULE</a:t>
            </a:r>
          </a:p>
        </p:txBody>
      </p:sp>
      <p:pic>
        <p:nvPicPr>
          <p:cNvPr id="4" name="Picture 3">
            <a:extLst>
              <a:ext uri="{FF2B5EF4-FFF2-40B4-BE49-F238E27FC236}">
                <a16:creationId xmlns:a16="http://schemas.microsoft.com/office/drawing/2014/main" id="{98C92A3E-0B8C-BA95-731C-87851E3026DC}"/>
              </a:ext>
            </a:extLst>
          </p:cNvPr>
          <p:cNvPicPr>
            <a:picLocks noChangeAspect="1"/>
          </p:cNvPicPr>
          <p:nvPr/>
        </p:nvPicPr>
        <p:blipFill rotWithShape="1">
          <a:blip r:embed="rId2"/>
          <a:srcRect l="17824" t="14003" r="69477" b="50203"/>
          <a:stretch/>
        </p:blipFill>
        <p:spPr>
          <a:xfrm>
            <a:off x="0" y="0"/>
            <a:ext cx="7122695" cy="6858000"/>
          </a:xfrm>
          <a:prstGeom prst="rect">
            <a:avLst/>
          </a:prstGeom>
        </p:spPr>
      </p:pic>
      <p:sp>
        <p:nvSpPr>
          <p:cNvPr id="7" name="TextBox 6">
            <a:extLst>
              <a:ext uri="{FF2B5EF4-FFF2-40B4-BE49-F238E27FC236}">
                <a16:creationId xmlns:a16="http://schemas.microsoft.com/office/drawing/2014/main" id="{37D57ECF-F7FA-A5F5-D3CB-B1CC776FF919}"/>
              </a:ext>
            </a:extLst>
          </p:cNvPr>
          <p:cNvSpPr txBox="1"/>
          <p:nvPr/>
        </p:nvSpPr>
        <p:spPr>
          <a:xfrm>
            <a:off x="7411452" y="1667651"/>
            <a:ext cx="4780548" cy="1938992"/>
          </a:xfrm>
          <a:prstGeom prst="rect">
            <a:avLst/>
          </a:prstGeom>
          <a:noFill/>
        </p:spPr>
        <p:txBody>
          <a:bodyPr wrap="square">
            <a:spAutoFit/>
          </a:bodyPr>
          <a:lstStyle/>
          <a:p>
            <a:r>
              <a:rPr lang="en-US" sz="2400" dirty="0"/>
              <a:t>PROMPT:</a:t>
            </a:r>
          </a:p>
          <a:p>
            <a:r>
              <a:rPr lang="en-US" sz="2400" dirty="0"/>
              <a:t>With the data from the critical path exercise, create a detailed project schedule with placeholder activity names.</a:t>
            </a:r>
          </a:p>
        </p:txBody>
      </p:sp>
      <p:sp>
        <p:nvSpPr>
          <p:cNvPr id="8" name="TextBox 7">
            <a:extLst>
              <a:ext uri="{FF2B5EF4-FFF2-40B4-BE49-F238E27FC236}">
                <a16:creationId xmlns:a16="http://schemas.microsoft.com/office/drawing/2014/main" id="{F3B2EED8-E011-0B33-FA4E-B491FB3B9640}"/>
              </a:ext>
            </a:extLst>
          </p:cNvPr>
          <p:cNvSpPr txBox="1"/>
          <p:nvPr/>
        </p:nvSpPr>
        <p:spPr>
          <a:xfrm>
            <a:off x="9900868" y="6320588"/>
            <a:ext cx="2130711" cy="369332"/>
          </a:xfrm>
          <a:prstGeom prst="rect">
            <a:avLst/>
          </a:prstGeom>
          <a:noFill/>
        </p:spPr>
        <p:txBody>
          <a:bodyPr wrap="none" rtlCol="0">
            <a:spAutoFit/>
          </a:bodyPr>
          <a:lstStyle/>
          <a:p>
            <a:r>
              <a:rPr lang="en-US" i="1" dirty="0"/>
              <a:t>Source: PMI, 2023</a:t>
            </a:r>
          </a:p>
        </p:txBody>
      </p:sp>
    </p:spTree>
    <p:extLst>
      <p:ext uri="{BB962C8B-B14F-4D97-AF65-F5344CB8AC3E}">
        <p14:creationId xmlns:p14="http://schemas.microsoft.com/office/powerpoint/2010/main" val="2588350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45B20-1880-B667-0EAD-0E0C086B6677}"/>
              </a:ext>
            </a:extLst>
          </p:cNvPr>
          <p:cNvSpPr>
            <a:spLocks noGrp="1"/>
          </p:cNvSpPr>
          <p:nvPr>
            <p:ph type="title"/>
          </p:nvPr>
        </p:nvSpPr>
        <p:spPr>
          <a:xfrm>
            <a:off x="0" y="83386"/>
            <a:ext cx="10050834" cy="1400530"/>
          </a:xfrm>
        </p:spPr>
        <p:txBody>
          <a:bodyPr/>
          <a:lstStyle/>
          <a:p>
            <a:r>
              <a:rPr lang="en-US" dirty="0"/>
              <a:t>RISK MANAGEMENT</a:t>
            </a:r>
          </a:p>
        </p:txBody>
      </p:sp>
      <p:sp>
        <p:nvSpPr>
          <p:cNvPr id="6" name="TextBox 5">
            <a:extLst>
              <a:ext uri="{FF2B5EF4-FFF2-40B4-BE49-F238E27FC236}">
                <a16:creationId xmlns:a16="http://schemas.microsoft.com/office/drawing/2014/main" id="{7FBA891E-5CE0-0ACA-DCA8-151E29E56DAD}"/>
              </a:ext>
            </a:extLst>
          </p:cNvPr>
          <p:cNvSpPr txBox="1"/>
          <p:nvPr/>
        </p:nvSpPr>
        <p:spPr>
          <a:xfrm>
            <a:off x="148806" y="6405282"/>
            <a:ext cx="2130711" cy="369332"/>
          </a:xfrm>
          <a:prstGeom prst="rect">
            <a:avLst/>
          </a:prstGeom>
          <a:noFill/>
        </p:spPr>
        <p:txBody>
          <a:bodyPr wrap="none" rtlCol="0">
            <a:spAutoFit/>
          </a:bodyPr>
          <a:lstStyle/>
          <a:p>
            <a:r>
              <a:rPr lang="en-US" i="1" dirty="0"/>
              <a:t>Source: PMI, 2023</a:t>
            </a:r>
          </a:p>
        </p:txBody>
      </p:sp>
      <p:sp>
        <p:nvSpPr>
          <p:cNvPr id="8" name="TextBox 7">
            <a:extLst>
              <a:ext uri="{FF2B5EF4-FFF2-40B4-BE49-F238E27FC236}">
                <a16:creationId xmlns:a16="http://schemas.microsoft.com/office/drawing/2014/main" id="{DB83B039-0E83-6A76-77E8-46E3EC32A93A}"/>
              </a:ext>
            </a:extLst>
          </p:cNvPr>
          <p:cNvSpPr txBox="1"/>
          <p:nvPr/>
        </p:nvSpPr>
        <p:spPr>
          <a:xfrm>
            <a:off x="320841" y="1443841"/>
            <a:ext cx="6096000" cy="3970318"/>
          </a:xfrm>
          <a:prstGeom prst="rect">
            <a:avLst/>
          </a:prstGeom>
          <a:noFill/>
        </p:spPr>
        <p:txBody>
          <a:bodyPr wrap="square">
            <a:spAutoFit/>
          </a:bodyPr>
          <a:lstStyle/>
          <a:p>
            <a:r>
              <a:rPr lang="en-US" dirty="0"/>
              <a:t>The Fukushima Daiichi nuclear disaster</a:t>
            </a:r>
          </a:p>
          <a:p>
            <a:r>
              <a:rPr lang="en-US" dirty="0"/>
              <a:t>in 2011 demonstrated poor risk</a:t>
            </a:r>
          </a:p>
          <a:p>
            <a:r>
              <a:rPr lang="en-US" dirty="0"/>
              <a:t>management. Despite a 10% chance</a:t>
            </a:r>
          </a:p>
          <a:p>
            <a:r>
              <a:rPr lang="en-US" dirty="0"/>
              <a:t>of a tsunami exceeding the planned</a:t>
            </a:r>
          </a:p>
          <a:p>
            <a:r>
              <a:rPr lang="en-US" dirty="0"/>
              <a:t>maximum of 5.7 meters, TEPCO did not</a:t>
            </a:r>
          </a:p>
          <a:p>
            <a:r>
              <a:rPr lang="en-US" dirty="0"/>
              <a:t>revise safety measures. The resulting</a:t>
            </a:r>
          </a:p>
          <a:p>
            <a:r>
              <a:rPr lang="en-US" dirty="0"/>
              <a:t>14-meter tsunami caused a level-7</a:t>
            </a:r>
          </a:p>
          <a:p>
            <a:r>
              <a:rPr lang="en-US" dirty="0"/>
              <a:t>nuclear disaster, costing over US$200</a:t>
            </a:r>
          </a:p>
          <a:p>
            <a:r>
              <a:rPr lang="en-US" dirty="0"/>
              <a:t>billion in damages and cleanup.</a:t>
            </a:r>
          </a:p>
          <a:p>
            <a:endParaRPr lang="en-US" dirty="0"/>
          </a:p>
          <a:p>
            <a:r>
              <a:rPr lang="en-US" dirty="0"/>
              <a:t>Show me how to solve this concisely</a:t>
            </a:r>
          </a:p>
          <a:p>
            <a:r>
              <a:rPr lang="en-US" dirty="0"/>
              <a:t>using a detailed risk analysis table</a:t>
            </a:r>
          </a:p>
          <a:p>
            <a:r>
              <a:rPr lang="en-US" dirty="0"/>
              <a:t>format. Highlight the suggested solution</a:t>
            </a:r>
          </a:p>
          <a:p>
            <a:r>
              <a:rPr lang="en-US" dirty="0"/>
              <a:t>in bold.</a:t>
            </a:r>
          </a:p>
        </p:txBody>
      </p:sp>
      <p:pic>
        <p:nvPicPr>
          <p:cNvPr id="10" name="Picture 9">
            <a:extLst>
              <a:ext uri="{FF2B5EF4-FFF2-40B4-BE49-F238E27FC236}">
                <a16:creationId xmlns:a16="http://schemas.microsoft.com/office/drawing/2014/main" id="{B409653D-C2E8-5413-849F-C3CB83326778}"/>
              </a:ext>
            </a:extLst>
          </p:cNvPr>
          <p:cNvPicPr>
            <a:picLocks noChangeAspect="1"/>
          </p:cNvPicPr>
          <p:nvPr/>
        </p:nvPicPr>
        <p:blipFill rotWithShape="1">
          <a:blip r:embed="rId2"/>
          <a:srcRect l="46738" t="25030" r="10395" b="11579"/>
          <a:stretch/>
        </p:blipFill>
        <p:spPr>
          <a:xfrm>
            <a:off x="6096000" y="0"/>
            <a:ext cx="5951620" cy="6625389"/>
          </a:xfrm>
          <a:prstGeom prst="rect">
            <a:avLst/>
          </a:prstGeom>
        </p:spPr>
      </p:pic>
    </p:spTree>
    <p:extLst>
      <p:ext uri="{BB962C8B-B14F-4D97-AF65-F5344CB8AC3E}">
        <p14:creationId xmlns:p14="http://schemas.microsoft.com/office/powerpoint/2010/main" val="1840241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9D206-725F-0D4A-2576-D40B25062F6F}"/>
              </a:ext>
            </a:extLst>
          </p:cNvPr>
          <p:cNvSpPr>
            <a:spLocks noGrp="1"/>
          </p:cNvSpPr>
          <p:nvPr>
            <p:ph type="title"/>
          </p:nvPr>
        </p:nvSpPr>
        <p:spPr>
          <a:xfrm>
            <a:off x="0" y="115834"/>
            <a:ext cx="9404723" cy="1400530"/>
          </a:xfrm>
        </p:spPr>
        <p:txBody>
          <a:bodyPr/>
          <a:lstStyle/>
          <a:p>
            <a:r>
              <a:rPr lang="en-US" dirty="0"/>
              <a:t>WHAT YOU PUT IN… YOU SHALL RECEIVE BACK!</a:t>
            </a:r>
          </a:p>
        </p:txBody>
      </p:sp>
      <p:sp>
        <p:nvSpPr>
          <p:cNvPr id="3" name="Content Placeholder 2">
            <a:extLst>
              <a:ext uri="{FF2B5EF4-FFF2-40B4-BE49-F238E27FC236}">
                <a16:creationId xmlns:a16="http://schemas.microsoft.com/office/drawing/2014/main" id="{E270FA3D-F0B8-139D-FD4C-07C342417216}"/>
              </a:ext>
            </a:extLst>
          </p:cNvPr>
          <p:cNvSpPr>
            <a:spLocks noGrp="1"/>
          </p:cNvSpPr>
          <p:nvPr>
            <p:ph idx="1"/>
          </p:nvPr>
        </p:nvSpPr>
        <p:spPr>
          <a:xfrm>
            <a:off x="458181" y="1860412"/>
            <a:ext cx="12166955" cy="4716851"/>
          </a:xfrm>
        </p:spPr>
        <p:txBody>
          <a:bodyPr>
            <a:normAutofit/>
          </a:bodyPr>
          <a:lstStyle/>
          <a:p>
            <a:r>
              <a:rPr lang="en-US" sz="3200" dirty="0"/>
              <a:t>In formulating your Generative AI Request, follow the following RQAT model for your request:</a:t>
            </a:r>
          </a:p>
          <a:p>
            <a:pPr lvl="1"/>
            <a:r>
              <a:rPr lang="en-US" sz="2800" dirty="0"/>
              <a:t>ROLE:  State the role that you are requesting from</a:t>
            </a:r>
          </a:p>
          <a:p>
            <a:pPr lvl="1"/>
            <a:r>
              <a:rPr lang="en-US" sz="2800" dirty="0"/>
              <a:t>QUESTION: Ask for what you want from the AI</a:t>
            </a:r>
          </a:p>
          <a:p>
            <a:pPr lvl="1"/>
            <a:r>
              <a:rPr lang="en-US" sz="2800" dirty="0"/>
              <a:t>ACTION: State the action that you need the AI to complete</a:t>
            </a:r>
          </a:p>
          <a:p>
            <a:pPr lvl="1"/>
            <a:r>
              <a:rPr lang="en-US" sz="2800" dirty="0"/>
              <a:t>TONE: State the Tone that you want the information back in</a:t>
            </a:r>
          </a:p>
        </p:txBody>
      </p:sp>
      <p:sp>
        <p:nvSpPr>
          <p:cNvPr id="4" name="TextBox 3">
            <a:extLst>
              <a:ext uri="{FF2B5EF4-FFF2-40B4-BE49-F238E27FC236}">
                <a16:creationId xmlns:a16="http://schemas.microsoft.com/office/drawing/2014/main" id="{C6D59F5D-D04A-477A-34D9-7EE718F58BD9}"/>
              </a:ext>
            </a:extLst>
          </p:cNvPr>
          <p:cNvSpPr txBox="1"/>
          <p:nvPr/>
        </p:nvSpPr>
        <p:spPr>
          <a:xfrm>
            <a:off x="8745836" y="6372834"/>
            <a:ext cx="3310522" cy="369332"/>
          </a:xfrm>
          <a:prstGeom prst="rect">
            <a:avLst/>
          </a:prstGeom>
          <a:noFill/>
        </p:spPr>
        <p:txBody>
          <a:bodyPr wrap="none" rtlCol="0">
            <a:spAutoFit/>
          </a:bodyPr>
          <a:lstStyle/>
          <a:p>
            <a:r>
              <a:rPr lang="en-US" i="1" dirty="0"/>
              <a:t>Source: Kristian </a:t>
            </a:r>
            <a:r>
              <a:rPr lang="en-US" i="1" dirty="0" err="1"/>
              <a:t>Bainey</a:t>
            </a:r>
            <a:r>
              <a:rPr lang="en-US" i="1" dirty="0"/>
              <a:t>, 2023</a:t>
            </a:r>
          </a:p>
        </p:txBody>
      </p:sp>
    </p:spTree>
    <p:extLst>
      <p:ext uri="{BB962C8B-B14F-4D97-AF65-F5344CB8AC3E}">
        <p14:creationId xmlns:p14="http://schemas.microsoft.com/office/powerpoint/2010/main" val="1714100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9442-1194-FB44-7B5C-AF70B798C1A4}"/>
              </a:ext>
            </a:extLst>
          </p:cNvPr>
          <p:cNvSpPr>
            <a:spLocks noGrp="1"/>
          </p:cNvSpPr>
          <p:nvPr>
            <p:ph type="title"/>
          </p:nvPr>
        </p:nvSpPr>
        <p:spPr>
          <a:xfrm>
            <a:off x="164848" y="131876"/>
            <a:ext cx="9404723" cy="1400530"/>
          </a:xfrm>
        </p:spPr>
        <p:txBody>
          <a:bodyPr/>
          <a:lstStyle/>
          <a:p>
            <a:r>
              <a:rPr lang="en-US" dirty="0"/>
              <a:t>BATTER UP!! </a:t>
            </a:r>
          </a:p>
        </p:txBody>
      </p:sp>
      <p:sp>
        <p:nvSpPr>
          <p:cNvPr id="5" name="TextBox 4">
            <a:extLst>
              <a:ext uri="{FF2B5EF4-FFF2-40B4-BE49-F238E27FC236}">
                <a16:creationId xmlns:a16="http://schemas.microsoft.com/office/drawing/2014/main" id="{B57B56FF-44C0-A1D7-D08B-299B6D6E85D8}"/>
              </a:ext>
            </a:extLst>
          </p:cNvPr>
          <p:cNvSpPr txBox="1"/>
          <p:nvPr/>
        </p:nvSpPr>
        <p:spPr>
          <a:xfrm>
            <a:off x="164848" y="1697595"/>
            <a:ext cx="11690268" cy="4154984"/>
          </a:xfrm>
          <a:prstGeom prst="rect">
            <a:avLst/>
          </a:prstGeom>
          <a:noFill/>
        </p:spPr>
        <p:txBody>
          <a:bodyPr wrap="square">
            <a:spAutoFit/>
          </a:bodyPr>
          <a:lstStyle/>
          <a:p>
            <a:pPr lvl="1"/>
            <a:r>
              <a:rPr lang="en-US" sz="4400" dirty="0"/>
              <a:t>ROLE:  As a Contracting Officer</a:t>
            </a:r>
          </a:p>
          <a:p>
            <a:pPr lvl="1"/>
            <a:r>
              <a:rPr lang="en-US" sz="4400" dirty="0"/>
              <a:t>QUESTION: A Request for Proposal is needed for a Professional Services Contract</a:t>
            </a:r>
          </a:p>
          <a:p>
            <a:pPr lvl="1"/>
            <a:r>
              <a:rPr lang="en-US" sz="4400" dirty="0"/>
              <a:t>ACTION: Please provide RFP Template</a:t>
            </a:r>
          </a:p>
          <a:p>
            <a:pPr lvl="1"/>
            <a:r>
              <a:rPr lang="en-US" sz="4400" dirty="0"/>
              <a:t>TONE: with passive guardrails</a:t>
            </a:r>
          </a:p>
        </p:txBody>
      </p:sp>
    </p:spTree>
    <p:extLst>
      <p:ext uri="{BB962C8B-B14F-4D97-AF65-F5344CB8AC3E}">
        <p14:creationId xmlns:p14="http://schemas.microsoft.com/office/powerpoint/2010/main" val="2661124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2FF6BD-7244-8A7B-23F2-F437AFC8E31D}"/>
              </a:ext>
            </a:extLst>
          </p:cNvPr>
          <p:cNvPicPr>
            <a:picLocks noChangeAspect="1"/>
          </p:cNvPicPr>
          <p:nvPr/>
        </p:nvPicPr>
        <p:blipFill rotWithShape="1">
          <a:blip r:embed="rId2"/>
          <a:srcRect l="38947" t="7719" r="25922" b="10878"/>
          <a:stretch/>
        </p:blipFill>
        <p:spPr>
          <a:xfrm>
            <a:off x="0" y="0"/>
            <a:ext cx="7074569" cy="6858000"/>
          </a:xfrm>
          <a:prstGeom prst="rect">
            <a:avLst/>
          </a:prstGeom>
        </p:spPr>
      </p:pic>
      <p:pic>
        <p:nvPicPr>
          <p:cNvPr id="7" name="Picture 6">
            <a:extLst>
              <a:ext uri="{FF2B5EF4-FFF2-40B4-BE49-F238E27FC236}">
                <a16:creationId xmlns:a16="http://schemas.microsoft.com/office/drawing/2014/main" id="{461F5AA1-3B48-E9C8-43F6-E99962400C9A}"/>
              </a:ext>
            </a:extLst>
          </p:cNvPr>
          <p:cNvPicPr>
            <a:picLocks noChangeAspect="1"/>
          </p:cNvPicPr>
          <p:nvPr/>
        </p:nvPicPr>
        <p:blipFill rotWithShape="1">
          <a:blip r:embed="rId3"/>
          <a:srcRect l="39342" t="12163" r="30263" b="10409"/>
          <a:stretch/>
        </p:blipFill>
        <p:spPr>
          <a:xfrm>
            <a:off x="7010400" y="0"/>
            <a:ext cx="5181599" cy="6858000"/>
          </a:xfrm>
          <a:prstGeom prst="rect">
            <a:avLst/>
          </a:prstGeom>
        </p:spPr>
      </p:pic>
    </p:spTree>
    <p:extLst>
      <p:ext uri="{BB962C8B-B14F-4D97-AF65-F5344CB8AC3E}">
        <p14:creationId xmlns:p14="http://schemas.microsoft.com/office/powerpoint/2010/main" val="1966712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261BB-4154-60A8-2B25-8B258DF48D74}"/>
              </a:ext>
            </a:extLst>
          </p:cNvPr>
          <p:cNvSpPr>
            <a:spLocks noGrp="1"/>
          </p:cNvSpPr>
          <p:nvPr>
            <p:ph type="title"/>
          </p:nvPr>
        </p:nvSpPr>
        <p:spPr>
          <a:xfrm>
            <a:off x="0" y="180002"/>
            <a:ext cx="9404723" cy="1400530"/>
          </a:xfrm>
        </p:spPr>
        <p:txBody>
          <a:bodyPr/>
          <a:lstStyle/>
          <a:p>
            <a:r>
              <a:rPr lang="en-US" dirty="0"/>
              <a:t>Is my career safe or should I switch?</a:t>
            </a:r>
          </a:p>
        </p:txBody>
      </p:sp>
      <p:sp>
        <p:nvSpPr>
          <p:cNvPr id="3" name="Content Placeholder 2">
            <a:extLst>
              <a:ext uri="{FF2B5EF4-FFF2-40B4-BE49-F238E27FC236}">
                <a16:creationId xmlns:a16="http://schemas.microsoft.com/office/drawing/2014/main" id="{4043BCB6-1FFB-8C94-BA16-E797C0A8B4BE}"/>
              </a:ext>
            </a:extLst>
          </p:cNvPr>
          <p:cNvSpPr>
            <a:spLocks noGrp="1"/>
          </p:cNvSpPr>
          <p:nvPr>
            <p:ph idx="1"/>
          </p:nvPr>
        </p:nvSpPr>
        <p:spPr>
          <a:xfrm>
            <a:off x="285166" y="2662519"/>
            <a:ext cx="6532730" cy="4195481"/>
          </a:xfrm>
        </p:spPr>
        <p:txBody>
          <a:bodyPr>
            <a:normAutofit fontScale="85000" lnSpcReduction="10000"/>
          </a:bodyPr>
          <a:lstStyle/>
          <a:p>
            <a:r>
              <a:rPr lang="en-US" sz="3200" i="1" dirty="0"/>
              <a:t>I believe that the real value of a Project Manager is in the higher level thinking, higher level strategizing, higher level relationship building and support activities to help ensure that the whole strategy gets delivered?</a:t>
            </a:r>
          </a:p>
          <a:p>
            <a:endParaRPr lang="en-US" sz="3200" i="1" dirty="0"/>
          </a:p>
          <a:p>
            <a:pPr lvl="1"/>
            <a:r>
              <a:rPr lang="en-US" sz="2800" i="1" dirty="0"/>
              <a:t>- Laura Barnard, CEO and Founder of PMO Strategies</a:t>
            </a:r>
          </a:p>
        </p:txBody>
      </p:sp>
      <p:sp>
        <p:nvSpPr>
          <p:cNvPr id="4" name="TextBox 3">
            <a:extLst>
              <a:ext uri="{FF2B5EF4-FFF2-40B4-BE49-F238E27FC236}">
                <a16:creationId xmlns:a16="http://schemas.microsoft.com/office/drawing/2014/main" id="{CE374AC7-8554-9C86-2101-D7371A55CB0F}"/>
              </a:ext>
            </a:extLst>
          </p:cNvPr>
          <p:cNvSpPr txBox="1"/>
          <p:nvPr/>
        </p:nvSpPr>
        <p:spPr>
          <a:xfrm>
            <a:off x="7315199" y="2662519"/>
            <a:ext cx="4989550" cy="3785652"/>
          </a:xfrm>
          <a:prstGeom prst="rect">
            <a:avLst/>
          </a:prstGeom>
          <a:noFill/>
        </p:spPr>
        <p:txBody>
          <a:bodyPr wrap="square" rtlCol="0">
            <a:spAutoFit/>
          </a:bodyPr>
          <a:lstStyle/>
          <a:p>
            <a:r>
              <a:rPr lang="en-US" sz="2400" dirty="0">
                <a:ln>
                  <a:solidFill>
                    <a:srgbClr val="FF0000"/>
                  </a:solidFill>
                </a:ln>
                <a:latin typeface="Rockwell Extra Bold" panose="02060903040505020403" pitchFamily="18" charset="0"/>
              </a:rPr>
              <a:t>If Project Planning Artifacts, Project Administration and lower-level decision making is primarily done by AI, </a:t>
            </a:r>
          </a:p>
          <a:p>
            <a:endParaRPr lang="en-US" sz="2400" dirty="0">
              <a:ln>
                <a:solidFill>
                  <a:srgbClr val="FF0000"/>
                </a:solidFill>
              </a:ln>
              <a:latin typeface="Rockwell Extra Bold" panose="02060903040505020403" pitchFamily="18" charset="0"/>
            </a:endParaRPr>
          </a:p>
          <a:p>
            <a:r>
              <a:rPr lang="en-US" sz="2400" dirty="0">
                <a:ln>
                  <a:solidFill>
                    <a:srgbClr val="FF0000"/>
                  </a:solidFill>
                </a:ln>
                <a:latin typeface="Rockwell Extra Bold" panose="02060903040505020403" pitchFamily="18" charset="0"/>
              </a:rPr>
              <a:t>Will the workforce reduce in # of resources due to lack of necessity?? </a:t>
            </a:r>
          </a:p>
        </p:txBody>
      </p:sp>
      <p:pic>
        <p:nvPicPr>
          <p:cNvPr id="8" name="Picture 7" descr="A black and white logo&#10;&#10;Description automatically generated">
            <a:extLst>
              <a:ext uri="{FF2B5EF4-FFF2-40B4-BE49-F238E27FC236}">
                <a16:creationId xmlns:a16="http://schemas.microsoft.com/office/drawing/2014/main" id="{AA96EA28-2672-47DF-ED91-304F3DDA0537}"/>
              </a:ext>
            </a:extLst>
          </p:cNvPr>
          <p:cNvPicPr>
            <a:picLocks noChangeAspect="1"/>
          </p:cNvPicPr>
          <p:nvPr/>
        </p:nvPicPr>
        <p:blipFill>
          <a:blip r:embed="rId2"/>
          <a:stretch>
            <a:fillRect/>
          </a:stretch>
        </p:blipFill>
        <p:spPr>
          <a:xfrm>
            <a:off x="1809750" y="1152983"/>
            <a:ext cx="8572500" cy="1400530"/>
          </a:xfrm>
          <a:prstGeom prst="rect">
            <a:avLst/>
          </a:prstGeom>
        </p:spPr>
      </p:pic>
    </p:spTree>
    <p:extLst>
      <p:ext uri="{BB962C8B-B14F-4D97-AF65-F5344CB8AC3E}">
        <p14:creationId xmlns:p14="http://schemas.microsoft.com/office/powerpoint/2010/main" val="1436017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952DFA-43A5-0207-4E49-74377E4D01D3}"/>
              </a:ext>
            </a:extLst>
          </p:cNvPr>
          <p:cNvPicPr>
            <a:picLocks noChangeAspect="1"/>
          </p:cNvPicPr>
          <p:nvPr/>
        </p:nvPicPr>
        <p:blipFill rotWithShape="1">
          <a:blip r:embed="rId2"/>
          <a:srcRect l="26054" t="25264" r="16315" b="20701"/>
          <a:stretch/>
        </p:blipFill>
        <p:spPr>
          <a:xfrm>
            <a:off x="0" y="0"/>
            <a:ext cx="12192000" cy="6858000"/>
          </a:xfrm>
          <a:prstGeom prst="rect">
            <a:avLst/>
          </a:prstGeom>
        </p:spPr>
      </p:pic>
    </p:spTree>
    <p:extLst>
      <p:ext uri="{BB962C8B-B14F-4D97-AF65-F5344CB8AC3E}">
        <p14:creationId xmlns:p14="http://schemas.microsoft.com/office/powerpoint/2010/main" val="3504448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n a paper&#10;&#10;Description automatically generated">
            <a:extLst>
              <a:ext uri="{FF2B5EF4-FFF2-40B4-BE49-F238E27FC236}">
                <a16:creationId xmlns:a16="http://schemas.microsoft.com/office/drawing/2014/main" id="{CD232E3D-E9B1-F7EC-A4C5-C70CEE28943E}"/>
              </a:ext>
            </a:extLst>
          </p:cNvPr>
          <p:cNvPicPr>
            <a:picLocks noChangeAspect="1"/>
          </p:cNvPicPr>
          <p:nvPr/>
        </p:nvPicPr>
        <p:blipFill>
          <a:blip r:embed="rId2"/>
          <a:stretch>
            <a:fillRect/>
          </a:stretch>
        </p:blipFill>
        <p:spPr>
          <a:xfrm>
            <a:off x="0" y="0"/>
            <a:ext cx="10427368" cy="6858000"/>
          </a:xfrm>
          <a:prstGeom prst="rect">
            <a:avLst/>
          </a:prstGeom>
        </p:spPr>
      </p:pic>
      <p:sp>
        <p:nvSpPr>
          <p:cNvPr id="6" name="TextBox 5">
            <a:extLst>
              <a:ext uri="{FF2B5EF4-FFF2-40B4-BE49-F238E27FC236}">
                <a16:creationId xmlns:a16="http://schemas.microsoft.com/office/drawing/2014/main" id="{A0EF94AE-259D-562D-0E9D-2F43171FAAA7}"/>
              </a:ext>
            </a:extLst>
          </p:cNvPr>
          <p:cNvSpPr txBox="1"/>
          <p:nvPr/>
        </p:nvSpPr>
        <p:spPr>
          <a:xfrm>
            <a:off x="10603832" y="5550568"/>
            <a:ext cx="1588168" cy="1200329"/>
          </a:xfrm>
          <a:prstGeom prst="rect">
            <a:avLst/>
          </a:prstGeom>
          <a:noFill/>
        </p:spPr>
        <p:txBody>
          <a:bodyPr wrap="square" rtlCol="0">
            <a:spAutoFit/>
          </a:bodyPr>
          <a:lstStyle/>
          <a:p>
            <a:r>
              <a:rPr lang="en-US" i="1" dirty="0"/>
              <a:t>Source: McKenzie &amp; Company, 2023</a:t>
            </a:r>
          </a:p>
        </p:txBody>
      </p:sp>
    </p:spTree>
    <p:extLst>
      <p:ext uri="{BB962C8B-B14F-4D97-AF65-F5344CB8AC3E}">
        <p14:creationId xmlns:p14="http://schemas.microsoft.com/office/powerpoint/2010/main" val="2858383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20B86F-D98F-AC34-595B-31AFF393559E}"/>
              </a:ext>
            </a:extLst>
          </p:cNvPr>
          <p:cNvPicPr>
            <a:picLocks noChangeAspect="1"/>
          </p:cNvPicPr>
          <p:nvPr/>
        </p:nvPicPr>
        <p:blipFill rotWithShape="1">
          <a:blip r:embed="rId2"/>
          <a:srcRect l="15920" t="24678" r="40922" b="21872"/>
          <a:stretch/>
        </p:blipFill>
        <p:spPr>
          <a:xfrm>
            <a:off x="-1" y="0"/>
            <a:ext cx="12192001" cy="6400800"/>
          </a:xfrm>
          <a:prstGeom prst="rect">
            <a:avLst/>
          </a:prstGeom>
        </p:spPr>
      </p:pic>
      <p:sp>
        <p:nvSpPr>
          <p:cNvPr id="6" name="TextBox 5">
            <a:extLst>
              <a:ext uri="{FF2B5EF4-FFF2-40B4-BE49-F238E27FC236}">
                <a16:creationId xmlns:a16="http://schemas.microsoft.com/office/drawing/2014/main" id="{F25BD974-9C09-D19F-6506-66601AAABB99}"/>
              </a:ext>
            </a:extLst>
          </p:cNvPr>
          <p:cNvSpPr txBox="1"/>
          <p:nvPr/>
        </p:nvSpPr>
        <p:spPr>
          <a:xfrm>
            <a:off x="9594814" y="6400800"/>
            <a:ext cx="2597186" cy="369332"/>
          </a:xfrm>
          <a:prstGeom prst="rect">
            <a:avLst/>
          </a:prstGeom>
          <a:noFill/>
        </p:spPr>
        <p:txBody>
          <a:bodyPr wrap="none" rtlCol="0">
            <a:spAutoFit/>
          </a:bodyPr>
          <a:lstStyle/>
          <a:p>
            <a:r>
              <a:rPr lang="en-US" i="1" dirty="0"/>
              <a:t>Source: Gartner, 2023</a:t>
            </a:r>
          </a:p>
        </p:txBody>
      </p:sp>
    </p:spTree>
    <p:extLst>
      <p:ext uri="{BB962C8B-B14F-4D97-AF65-F5344CB8AC3E}">
        <p14:creationId xmlns:p14="http://schemas.microsoft.com/office/powerpoint/2010/main" val="638180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E67472-82B9-06F7-0746-7A99E64C8F59}"/>
              </a:ext>
            </a:extLst>
          </p:cNvPr>
          <p:cNvPicPr>
            <a:picLocks noChangeAspect="1"/>
          </p:cNvPicPr>
          <p:nvPr/>
        </p:nvPicPr>
        <p:blipFill rotWithShape="1">
          <a:blip r:embed="rId2"/>
          <a:srcRect l="14473" t="24561" r="39211" b="6602"/>
          <a:stretch/>
        </p:blipFill>
        <p:spPr>
          <a:xfrm>
            <a:off x="0" y="0"/>
            <a:ext cx="12192000" cy="6545179"/>
          </a:xfrm>
          <a:prstGeom prst="rect">
            <a:avLst/>
          </a:prstGeom>
        </p:spPr>
      </p:pic>
      <p:sp>
        <p:nvSpPr>
          <p:cNvPr id="6" name="TextBox 5">
            <a:extLst>
              <a:ext uri="{FF2B5EF4-FFF2-40B4-BE49-F238E27FC236}">
                <a16:creationId xmlns:a16="http://schemas.microsoft.com/office/drawing/2014/main" id="{132892F0-3C5C-180D-A6B3-51EED850F4AB}"/>
              </a:ext>
            </a:extLst>
          </p:cNvPr>
          <p:cNvSpPr txBox="1"/>
          <p:nvPr/>
        </p:nvSpPr>
        <p:spPr>
          <a:xfrm>
            <a:off x="9306056" y="6488668"/>
            <a:ext cx="2597186" cy="369332"/>
          </a:xfrm>
          <a:prstGeom prst="rect">
            <a:avLst/>
          </a:prstGeom>
          <a:noFill/>
        </p:spPr>
        <p:txBody>
          <a:bodyPr wrap="none" rtlCol="0">
            <a:spAutoFit/>
          </a:bodyPr>
          <a:lstStyle/>
          <a:p>
            <a:r>
              <a:rPr lang="en-US" i="1" dirty="0"/>
              <a:t>Source: Gartner, 2023</a:t>
            </a:r>
          </a:p>
        </p:txBody>
      </p:sp>
    </p:spTree>
    <p:extLst>
      <p:ext uri="{BB962C8B-B14F-4D97-AF65-F5344CB8AC3E}">
        <p14:creationId xmlns:p14="http://schemas.microsoft.com/office/powerpoint/2010/main" val="536617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8F47E7-A8BF-4325-8D6E-B3DFB3CB537D}"/>
              </a:ext>
            </a:extLst>
          </p:cNvPr>
          <p:cNvSpPr txBox="1"/>
          <p:nvPr/>
        </p:nvSpPr>
        <p:spPr>
          <a:xfrm>
            <a:off x="-92364" y="-34800"/>
            <a:ext cx="11901420" cy="923330"/>
          </a:xfrm>
          <a:prstGeom prst="rect">
            <a:avLst/>
          </a:prstGeom>
          <a:blipFill>
            <a:blip r:embed="rId3">
              <a:alphaModFix amt="17000"/>
            </a:blip>
            <a:tile tx="0" ty="0" sx="100000" sy="100000" flip="none" algn="tl"/>
          </a:blip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Next Meeting - November</a:t>
            </a:r>
          </a:p>
        </p:txBody>
      </p:sp>
      <p:sp>
        <p:nvSpPr>
          <p:cNvPr id="8" name="TextBox 7">
            <a:extLst>
              <a:ext uri="{FF2B5EF4-FFF2-40B4-BE49-F238E27FC236}">
                <a16:creationId xmlns:a16="http://schemas.microsoft.com/office/drawing/2014/main" id="{E862A8AE-9B88-54A1-9D1F-E9F359775756}"/>
              </a:ext>
            </a:extLst>
          </p:cNvPr>
          <p:cNvSpPr txBox="1"/>
          <p:nvPr/>
        </p:nvSpPr>
        <p:spPr>
          <a:xfrm>
            <a:off x="58881" y="1012954"/>
            <a:ext cx="6220691" cy="4154984"/>
          </a:xfrm>
          <a:prstGeom prst="rect">
            <a:avLst/>
          </a:prstGeom>
          <a:no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2023 Chapter Member Appreciation Dinner! </a:t>
            </a:r>
            <a:endParaRPr lang="en-US" sz="4400"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Wednesday, November 1</a:t>
            </a:r>
            <a:r>
              <a:rPr kumimoji="0" lang="en-US" sz="4400" b="1" i="1"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st</a:t>
            </a:r>
            <a:endParaRPr kumimoji="0" lang="en-US" sz="4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i="1" dirty="0">
                <a:solidFill>
                  <a:prstClr val="black"/>
                </a:solidFill>
                <a:latin typeface="Calibri" panose="020F0502020204030204"/>
              </a:rPr>
              <a:t>6pm – 9pm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i="1" dirty="0">
                <a:solidFill>
                  <a:prstClr val="black"/>
                </a:solidFill>
                <a:latin typeface="Calibri" panose="020F0502020204030204"/>
              </a:rPr>
              <a:t>1.0 PDU – Power Skills</a:t>
            </a:r>
            <a:endParaRPr kumimoji="0" lang="en-US" sz="4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8AE16D8-91DA-8B54-62CE-4CD7E2EDB362}"/>
              </a:ext>
            </a:extLst>
          </p:cNvPr>
          <p:cNvSpPr txBox="1"/>
          <p:nvPr/>
        </p:nvSpPr>
        <p:spPr>
          <a:xfrm>
            <a:off x="8187458" y="1337147"/>
            <a:ext cx="4007428" cy="5355312"/>
          </a:xfrm>
          <a:prstGeom prst="rect">
            <a:avLst/>
          </a:prstGeom>
          <a:no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FREE for Valid Members!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Registration Opening this coming Monday 9 October 2023 – Register Early! *Must be Registered to attend*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Buffet-Style Dining Experience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latin typeface="Calibri" panose="020F0502020204030204"/>
              </a:rPr>
              <a:t>FEATURING THE RETURN TO THE PMI-MC STAGE OF MR. CARL PRITCHARD!</a:t>
            </a:r>
            <a:endParaRPr lang="en-US" sz="1800"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1" dirty="0">
                <a:solidFill>
                  <a:prstClr val="black"/>
                </a:solidFill>
                <a:latin typeface="Calibri" panose="020F0502020204030204"/>
              </a:rPr>
              <a:t>Presentation: Did you hear the one About? – The Art of Storytelling</a:t>
            </a:r>
            <a:endParaRPr lang="en-US" sz="2400" i="1" dirty="0">
              <a:solidFill>
                <a:prstClr val="black"/>
              </a:solidFill>
              <a:latin typeface="Calibri" panose="020F0502020204030204"/>
            </a:endParaRPr>
          </a:p>
        </p:txBody>
      </p:sp>
      <p:pic>
        <p:nvPicPr>
          <p:cNvPr id="3" name="Picture 2" descr="A person wearing glasses and a suit&#10;&#10;Description automatically generated">
            <a:extLst>
              <a:ext uri="{FF2B5EF4-FFF2-40B4-BE49-F238E27FC236}">
                <a16:creationId xmlns:a16="http://schemas.microsoft.com/office/drawing/2014/main" id="{8E24F7AF-74F0-27E0-643C-65C15F98D3F6}"/>
              </a:ext>
            </a:extLst>
          </p:cNvPr>
          <p:cNvPicPr>
            <a:picLocks noChangeAspect="1"/>
          </p:cNvPicPr>
          <p:nvPr/>
        </p:nvPicPr>
        <p:blipFill>
          <a:blip r:embed="rId4"/>
          <a:stretch>
            <a:fillRect/>
          </a:stretch>
        </p:blipFill>
        <p:spPr>
          <a:xfrm>
            <a:off x="6372801" y="4665686"/>
            <a:ext cx="1905000" cy="1905000"/>
          </a:xfrm>
          <a:prstGeom prst="rect">
            <a:avLst/>
          </a:prstGeom>
        </p:spPr>
      </p:pic>
      <p:pic>
        <p:nvPicPr>
          <p:cNvPr id="10" name="Picture 9" descr="A red sign with white text&#10;&#10;Description automatically generated">
            <a:extLst>
              <a:ext uri="{FF2B5EF4-FFF2-40B4-BE49-F238E27FC236}">
                <a16:creationId xmlns:a16="http://schemas.microsoft.com/office/drawing/2014/main" id="{BB113093-A441-650E-1316-0FA9D321CECA}"/>
              </a:ext>
            </a:extLst>
          </p:cNvPr>
          <p:cNvPicPr>
            <a:picLocks noChangeAspect="1"/>
          </p:cNvPicPr>
          <p:nvPr/>
        </p:nvPicPr>
        <p:blipFill>
          <a:blip r:embed="rId5"/>
          <a:stretch>
            <a:fillRect/>
          </a:stretch>
        </p:blipFill>
        <p:spPr>
          <a:xfrm>
            <a:off x="388504" y="5479063"/>
            <a:ext cx="2438400" cy="971550"/>
          </a:xfrm>
          <a:prstGeom prst="rect">
            <a:avLst/>
          </a:prstGeom>
        </p:spPr>
      </p:pic>
      <p:sp>
        <p:nvSpPr>
          <p:cNvPr id="13" name="TextBox 12">
            <a:extLst>
              <a:ext uri="{FF2B5EF4-FFF2-40B4-BE49-F238E27FC236}">
                <a16:creationId xmlns:a16="http://schemas.microsoft.com/office/drawing/2014/main" id="{19F59DC5-6CE0-6D1C-1246-26227D72B357}"/>
              </a:ext>
            </a:extLst>
          </p:cNvPr>
          <p:cNvSpPr txBox="1"/>
          <p:nvPr/>
        </p:nvSpPr>
        <p:spPr>
          <a:xfrm>
            <a:off x="2740594" y="5479063"/>
            <a:ext cx="3355406" cy="1200329"/>
          </a:xfrm>
          <a:prstGeom prst="rect">
            <a:avLst/>
          </a:prstGeom>
          <a:noFill/>
        </p:spPr>
        <p:txBody>
          <a:bodyPr wrap="none" rtlCol="0">
            <a:spAutoFit/>
          </a:bodyPr>
          <a:lstStyle/>
          <a:p>
            <a:pPr algn="ctr"/>
            <a:r>
              <a:rPr lang="en-US" b="1" i="1" dirty="0"/>
              <a:t>Holiday Food Drive At Lobby</a:t>
            </a:r>
          </a:p>
          <a:p>
            <a:pPr algn="ctr"/>
            <a:r>
              <a:rPr lang="en-US" b="1" i="1" dirty="0"/>
              <a:t>Entrance – </a:t>
            </a:r>
          </a:p>
          <a:p>
            <a:pPr algn="ctr"/>
            <a:r>
              <a:rPr lang="en-US" b="1" i="1" dirty="0"/>
              <a:t>Bring a few canned/dry goods in </a:t>
            </a:r>
          </a:p>
          <a:p>
            <a:pPr algn="ctr"/>
            <a:r>
              <a:rPr lang="en-US" b="1" i="1" dirty="0"/>
              <a:t>exchange for raffle tickets</a:t>
            </a:r>
          </a:p>
        </p:txBody>
      </p:sp>
    </p:spTree>
    <p:extLst>
      <p:ext uri="{BB962C8B-B14F-4D97-AF65-F5344CB8AC3E}">
        <p14:creationId xmlns:p14="http://schemas.microsoft.com/office/powerpoint/2010/main" val="3653480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5B17A2-EBE4-95D3-5A6C-1B81868A2CDC}"/>
              </a:ext>
            </a:extLst>
          </p:cNvPr>
          <p:cNvPicPr>
            <a:picLocks noChangeAspect="1"/>
          </p:cNvPicPr>
          <p:nvPr/>
        </p:nvPicPr>
        <p:blipFill rotWithShape="1">
          <a:blip r:embed="rId2"/>
          <a:srcRect l="60263" t="30176" r="15789" b="15084"/>
          <a:stretch/>
        </p:blipFill>
        <p:spPr>
          <a:xfrm>
            <a:off x="0" y="0"/>
            <a:ext cx="5454316" cy="6858000"/>
          </a:xfrm>
          <a:prstGeom prst="rect">
            <a:avLst/>
          </a:prstGeom>
        </p:spPr>
      </p:pic>
      <p:sp>
        <p:nvSpPr>
          <p:cNvPr id="6" name="TextBox 5">
            <a:extLst>
              <a:ext uri="{FF2B5EF4-FFF2-40B4-BE49-F238E27FC236}">
                <a16:creationId xmlns:a16="http://schemas.microsoft.com/office/drawing/2014/main" id="{D746AB70-E9FC-9669-0BB7-4D398F06ED98}"/>
              </a:ext>
            </a:extLst>
          </p:cNvPr>
          <p:cNvSpPr txBox="1"/>
          <p:nvPr/>
        </p:nvSpPr>
        <p:spPr>
          <a:xfrm>
            <a:off x="5760750" y="6352674"/>
            <a:ext cx="2597186" cy="369332"/>
          </a:xfrm>
          <a:prstGeom prst="rect">
            <a:avLst/>
          </a:prstGeom>
          <a:noFill/>
        </p:spPr>
        <p:txBody>
          <a:bodyPr wrap="none" rtlCol="0">
            <a:spAutoFit/>
          </a:bodyPr>
          <a:lstStyle/>
          <a:p>
            <a:r>
              <a:rPr lang="en-US" i="1" dirty="0"/>
              <a:t>Source: Gartner, 2023</a:t>
            </a:r>
          </a:p>
        </p:txBody>
      </p:sp>
      <p:pic>
        <p:nvPicPr>
          <p:cNvPr id="8" name="Picture 7" descr="A person in a garment next to a robot&#10;&#10;Description automatically generated">
            <a:extLst>
              <a:ext uri="{FF2B5EF4-FFF2-40B4-BE49-F238E27FC236}">
                <a16:creationId xmlns:a16="http://schemas.microsoft.com/office/drawing/2014/main" id="{F7D402DE-A0EE-012E-FD3A-511A4721FC56}"/>
              </a:ext>
            </a:extLst>
          </p:cNvPr>
          <p:cNvPicPr>
            <a:picLocks noChangeAspect="1"/>
          </p:cNvPicPr>
          <p:nvPr/>
        </p:nvPicPr>
        <p:blipFill>
          <a:blip r:embed="rId3"/>
          <a:stretch>
            <a:fillRect/>
          </a:stretch>
        </p:blipFill>
        <p:spPr>
          <a:xfrm>
            <a:off x="5760750" y="1540043"/>
            <a:ext cx="6101014" cy="4572000"/>
          </a:xfrm>
          <a:prstGeom prst="rect">
            <a:avLst/>
          </a:prstGeom>
        </p:spPr>
      </p:pic>
    </p:spTree>
    <p:extLst>
      <p:ext uri="{BB962C8B-B14F-4D97-AF65-F5344CB8AC3E}">
        <p14:creationId xmlns:p14="http://schemas.microsoft.com/office/powerpoint/2010/main" val="4183075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1630-A69A-9E32-4799-7312DB69EFB5}"/>
              </a:ext>
            </a:extLst>
          </p:cNvPr>
          <p:cNvSpPr>
            <a:spLocks noGrp="1"/>
          </p:cNvSpPr>
          <p:nvPr>
            <p:ph type="title"/>
          </p:nvPr>
        </p:nvSpPr>
        <p:spPr>
          <a:xfrm>
            <a:off x="294419" y="0"/>
            <a:ext cx="8216535" cy="1400530"/>
          </a:xfrm>
        </p:spPr>
        <p:txBody>
          <a:bodyPr/>
          <a:lstStyle/>
          <a:p>
            <a:r>
              <a:rPr lang="en-US" dirty="0"/>
              <a:t>COVER LETTER ASSISTANCE</a:t>
            </a:r>
          </a:p>
        </p:txBody>
      </p:sp>
      <p:sp>
        <p:nvSpPr>
          <p:cNvPr id="3" name="Content Placeholder 2">
            <a:extLst>
              <a:ext uri="{FF2B5EF4-FFF2-40B4-BE49-F238E27FC236}">
                <a16:creationId xmlns:a16="http://schemas.microsoft.com/office/drawing/2014/main" id="{1F5A6480-2A4E-10D4-4384-EC4F812DF534}"/>
              </a:ext>
            </a:extLst>
          </p:cNvPr>
          <p:cNvSpPr>
            <a:spLocks noGrp="1"/>
          </p:cNvSpPr>
          <p:nvPr>
            <p:ph idx="1"/>
          </p:nvPr>
        </p:nvSpPr>
        <p:spPr>
          <a:xfrm>
            <a:off x="0" y="828296"/>
            <a:ext cx="11514809" cy="367458"/>
          </a:xfrm>
          <a:ln>
            <a:solidFill>
              <a:schemeClr val="tx1"/>
            </a:solidFill>
          </a:ln>
        </p:spPr>
        <p:txBody>
          <a:bodyPr>
            <a:normAutofit lnSpcReduction="10000"/>
          </a:bodyPr>
          <a:lstStyle/>
          <a:p>
            <a:r>
              <a:rPr lang="en-US" b="0" i="0" dirty="0">
                <a:effectLst/>
                <a:latin typeface="Söhne"/>
              </a:rPr>
              <a:t>Write a Cover Letter for a Sr. Project Manager position at Marriott International in Bethesda, MD</a:t>
            </a:r>
            <a:endParaRPr lang="en-US" dirty="0"/>
          </a:p>
        </p:txBody>
      </p:sp>
      <p:sp>
        <p:nvSpPr>
          <p:cNvPr id="5" name="TextBox 4">
            <a:extLst>
              <a:ext uri="{FF2B5EF4-FFF2-40B4-BE49-F238E27FC236}">
                <a16:creationId xmlns:a16="http://schemas.microsoft.com/office/drawing/2014/main" id="{68B3360F-030F-5CCD-37C2-8ADB742F3A3E}"/>
              </a:ext>
            </a:extLst>
          </p:cNvPr>
          <p:cNvSpPr txBox="1"/>
          <p:nvPr/>
        </p:nvSpPr>
        <p:spPr>
          <a:xfrm>
            <a:off x="168813" y="1348800"/>
            <a:ext cx="12023188" cy="5447645"/>
          </a:xfrm>
          <a:prstGeom prst="rect">
            <a:avLst/>
          </a:prstGeom>
          <a:noFill/>
        </p:spPr>
        <p:txBody>
          <a:bodyPr wrap="square">
            <a:spAutoFit/>
          </a:bodyPr>
          <a:lstStyle/>
          <a:p>
            <a:pPr algn="l"/>
            <a:r>
              <a:rPr lang="en-US" sz="1200" b="0" i="0" dirty="0">
                <a:effectLst/>
                <a:latin typeface="Söhne"/>
              </a:rPr>
              <a:t>[Your Name] [Your Address] [City, State, ZIP Code] [Your Email Address] [Your Phone Number] [Date]</a:t>
            </a:r>
          </a:p>
          <a:p>
            <a:pPr algn="l"/>
            <a:r>
              <a:rPr lang="en-US" sz="1200" b="0" i="0" dirty="0">
                <a:effectLst/>
                <a:latin typeface="Söhne"/>
              </a:rPr>
              <a:t>Marriott International, Inc. Attn: Human Resources Department 10400 Fernwood Road Bethesda, MD 20817</a:t>
            </a:r>
          </a:p>
          <a:p>
            <a:pPr algn="l"/>
            <a:endParaRPr lang="en-US" sz="1200" b="0" i="0" dirty="0">
              <a:effectLst/>
              <a:latin typeface="Söhne"/>
            </a:endParaRPr>
          </a:p>
          <a:p>
            <a:pPr algn="l"/>
            <a:r>
              <a:rPr lang="en-US" sz="1200" b="0" i="0" dirty="0">
                <a:effectLst/>
                <a:latin typeface="Söhne"/>
              </a:rPr>
              <a:t>Dear Hiring Manager,</a:t>
            </a:r>
          </a:p>
          <a:p>
            <a:pPr algn="l"/>
            <a:r>
              <a:rPr lang="en-US" sz="1200" b="0" i="0" dirty="0">
                <a:effectLst/>
                <a:latin typeface="Söhne"/>
              </a:rPr>
              <a:t>I am writing to express my strong interest in the Senior Project Manager position at Marriott International, Inc. as advertised. With a proven track record of successfully leading complex projects and a passion for delivering exceptional results, I am confident that my skills and experience align perfectly with your organization's commitment to excellence and innovation.</a:t>
            </a:r>
          </a:p>
          <a:p>
            <a:pPr algn="l"/>
            <a:r>
              <a:rPr lang="en-US" sz="1200" b="0" i="0" dirty="0">
                <a:effectLst/>
                <a:latin typeface="Söhne"/>
              </a:rPr>
              <a:t>Over the past [X years], I have honed my project management expertise in a variety of industries, including [mention relevant industries, e.g., hospitality, real estate]. I have consistently delivered projects on time and within budget while ensuring that they meet or exceed quality standards. My ability to effectively communicate with cross-functional teams and stakeholders, coupled with my dedication to maintaining transparency and accountability throughout the project lifecycle, has consistently contributed to project success.</a:t>
            </a:r>
          </a:p>
          <a:p>
            <a:pPr algn="l"/>
            <a:r>
              <a:rPr lang="en-US" sz="1200" b="0" i="0" dirty="0">
                <a:effectLst/>
                <a:latin typeface="Söhne"/>
              </a:rPr>
              <a:t>At my current role as a [Your Current Job Title] at [Your Current Company], I have been responsible for overseeing a diverse portfolio of projects, ranging from [mention examples of projects relevant to the hospitality industry, e.g., hotel renovations, technology implementations, or sustainability initiatives]. I have a strong record of achieving strategic objectives, such as improving operational efficiency, enhancing guest experiences, and driving revenue growth.</a:t>
            </a:r>
          </a:p>
          <a:p>
            <a:pPr algn="l"/>
            <a:r>
              <a:rPr lang="en-US" sz="1200" b="0" i="0" dirty="0">
                <a:effectLst/>
                <a:latin typeface="Söhne"/>
              </a:rPr>
              <a:t>In addition to my project management skills, I possess a solid understanding of Marriott International's core values and corporate culture. I am highly motivated to contribute to your organization's continued success and to help uphold the company's reputation as a global leader in the hospitality industry.</a:t>
            </a:r>
          </a:p>
          <a:p>
            <a:pPr algn="l"/>
            <a:r>
              <a:rPr lang="en-US" sz="1200" b="0" i="0" dirty="0">
                <a:effectLst/>
                <a:latin typeface="Söhne"/>
              </a:rPr>
              <a:t>Key qualifications and skills that I would bring to this role include:</a:t>
            </a:r>
          </a:p>
          <a:p>
            <a:pPr algn="l">
              <a:buFont typeface="+mj-lt"/>
              <a:buAutoNum type="arabicPeriod"/>
            </a:pPr>
            <a:r>
              <a:rPr lang="en-US" sz="1200" b="1" i="0" dirty="0">
                <a:effectLst/>
                <a:latin typeface="Söhne"/>
              </a:rPr>
              <a:t>Project Leadership:</a:t>
            </a:r>
            <a:r>
              <a:rPr lang="en-US" sz="1200" b="0" i="0" dirty="0">
                <a:effectLst/>
                <a:latin typeface="Söhne"/>
              </a:rPr>
              <a:t> Proven ability to lead cross-functional teams and deliver projects within scope, schedule, and budget constraints.</a:t>
            </a:r>
          </a:p>
          <a:p>
            <a:pPr algn="l">
              <a:buFont typeface="+mj-lt"/>
              <a:buAutoNum type="arabicPeriod"/>
            </a:pPr>
            <a:r>
              <a:rPr lang="en-US" sz="1200" b="1" i="0" dirty="0">
                <a:effectLst/>
                <a:latin typeface="Söhne"/>
              </a:rPr>
              <a:t>Strategic Planning:</a:t>
            </a:r>
            <a:r>
              <a:rPr lang="en-US" sz="1200" b="0" i="0" dirty="0">
                <a:effectLst/>
                <a:latin typeface="Söhne"/>
              </a:rPr>
              <a:t> Expertise in developing and executing project plans aligned with corporate objectives.</a:t>
            </a:r>
          </a:p>
          <a:p>
            <a:pPr algn="l">
              <a:buFont typeface="+mj-lt"/>
              <a:buAutoNum type="arabicPeriod"/>
            </a:pPr>
            <a:r>
              <a:rPr lang="en-US" sz="1200" b="1" i="0" dirty="0">
                <a:effectLst/>
                <a:latin typeface="Söhne"/>
              </a:rPr>
              <a:t>Risk Management:</a:t>
            </a:r>
            <a:r>
              <a:rPr lang="en-US" sz="1200" b="0" i="0" dirty="0">
                <a:effectLst/>
                <a:latin typeface="Söhne"/>
              </a:rPr>
              <a:t> Proficiency in identifying potential risks and implementing mitigation strategies to ensure project success.</a:t>
            </a:r>
          </a:p>
          <a:p>
            <a:pPr algn="l">
              <a:buFont typeface="+mj-lt"/>
              <a:buAutoNum type="arabicPeriod"/>
            </a:pPr>
            <a:r>
              <a:rPr lang="en-US" sz="1200" b="1" i="0" dirty="0">
                <a:effectLst/>
                <a:latin typeface="Söhne"/>
              </a:rPr>
              <a:t>Stakeholder Communication:</a:t>
            </a:r>
            <a:r>
              <a:rPr lang="en-US" sz="1200" b="0" i="0" dirty="0">
                <a:effectLst/>
                <a:latin typeface="Söhne"/>
              </a:rPr>
              <a:t> Strong interpersonal and communication skills to collaborate effectively with team members, executives, and external partners.</a:t>
            </a:r>
          </a:p>
          <a:p>
            <a:pPr algn="l">
              <a:buFont typeface="+mj-lt"/>
              <a:buAutoNum type="arabicPeriod"/>
            </a:pPr>
            <a:r>
              <a:rPr lang="en-US" sz="1200" b="1" i="0" dirty="0">
                <a:effectLst/>
                <a:latin typeface="Söhne"/>
              </a:rPr>
              <a:t>Technology Proficiency:</a:t>
            </a:r>
            <a:r>
              <a:rPr lang="en-US" sz="1200" b="0" i="0" dirty="0">
                <a:effectLst/>
                <a:latin typeface="Söhne"/>
              </a:rPr>
              <a:t> Familiarity with project management software and tools to streamline project workflows and reporting.</a:t>
            </a:r>
          </a:p>
          <a:p>
            <a:pPr algn="l"/>
            <a:r>
              <a:rPr lang="en-US" sz="1200" b="0" i="0" dirty="0">
                <a:effectLst/>
                <a:latin typeface="Söhne"/>
              </a:rPr>
              <a:t>I am excited about the opportunity to join the Marriott International team and contribute to the company's continued growth and success. I am confident that my experience, dedication, and passion for excellence make me a strong fit for this Senior Project Manager role.</a:t>
            </a:r>
          </a:p>
          <a:p>
            <a:pPr algn="l"/>
            <a:r>
              <a:rPr lang="en-US" sz="1200" b="0" i="0" dirty="0">
                <a:effectLst/>
                <a:latin typeface="Söhne"/>
              </a:rPr>
              <a:t>Enclosed is my resume, which provides further details about my professional background. I would welcome the opportunity to discuss how my qualifications align with your needs and how I can contribute to the success of Marriott International. Please feel free to contact me at [Your Phone Number] or via email at [Your Email Address] to schedule an interview.</a:t>
            </a:r>
          </a:p>
          <a:p>
            <a:pPr algn="l"/>
            <a:r>
              <a:rPr lang="en-US" sz="1200" b="0" i="0" dirty="0">
                <a:effectLst/>
                <a:latin typeface="Söhne"/>
              </a:rPr>
              <a:t>Thank you for considering my application. I look forward to the possibility of becoming a valuable member of the Marriott International team and contributing to the company's ongoing achievements.</a:t>
            </a:r>
          </a:p>
          <a:p>
            <a:pPr algn="l"/>
            <a:endParaRPr lang="en-US" sz="1200" b="0" i="0" dirty="0">
              <a:effectLst/>
              <a:latin typeface="Söhne"/>
            </a:endParaRPr>
          </a:p>
          <a:p>
            <a:pPr algn="l"/>
            <a:r>
              <a:rPr lang="en-US" sz="1200" b="0" i="0" dirty="0">
                <a:effectLst/>
                <a:latin typeface="Söhne"/>
              </a:rPr>
              <a:t>Sincerely,</a:t>
            </a:r>
          </a:p>
          <a:p>
            <a:pPr algn="l"/>
            <a:r>
              <a:rPr lang="en-US" sz="1200" b="0" i="0" dirty="0">
                <a:effectLst/>
                <a:latin typeface="Söhne"/>
              </a:rPr>
              <a:t>[Your Name]</a:t>
            </a:r>
          </a:p>
        </p:txBody>
      </p:sp>
      <p:sp>
        <p:nvSpPr>
          <p:cNvPr id="6" name="TextBox 5">
            <a:extLst>
              <a:ext uri="{FF2B5EF4-FFF2-40B4-BE49-F238E27FC236}">
                <a16:creationId xmlns:a16="http://schemas.microsoft.com/office/drawing/2014/main" id="{A160688E-8185-EA30-84FC-64C8FA82A415}"/>
              </a:ext>
            </a:extLst>
          </p:cNvPr>
          <p:cNvSpPr txBox="1"/>
          <p:nvPr/>
        </p:nvSpPr>
        <p:spPr>
          <a:xfrm>
            <a:off x="9355469" y="6427113"/>
            <a:ext cx="2667718" cy="369332"/>
          </a:xfrm>
          <a:prstGeom prst="rect">
            <a:avLst/>
          </a:prstGeom>
          <a:noFill/>
        </p:spPr>
        <p:txBody>
          <a:bodyPr wrap="none" rtlCol="0">
            <a:spAutoFit/>
          </a:bodyPr>
          <a:lstStyle/>
          <a:p>
            <a:r>
              <a:rPr lang="en-US" i="1" dirty="0"/>
              <a:t>Source: Open AI, 2023</a:t>
            </a:r>
          </a:p>
        </p:txBody>
      </p:sp>
    </p:spTree>
    <p:extLst>
      <p:ext uri="{BB962C8B-B14F-4D97-AF65-F5344CB8AC3E}">
        <p14:creationId xmlns:p14="http://schemas.microsoft.com/office/powerpoint/2010/main" val="1112518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D01C343-DF6D-B478-95DB-E79C350B0260}"/>
              </a:ext>
            </a:extLst>
          </p:cNvPr>
          <p:cNvSpPr>
            <a:spLocks noGrp="1"/>
          </p:cNvSpPr>
          <p:nvPr>
            <p:ph type="title"/>
          </p:nvPr>
        </p:nvSpPr>
        <p:spPr>
          <a:xfrm>
            <a:off x="8829" y="120160"/>
            <a:ext cx="4754879" cy="3308840"/>
          </a:xfrm>
        </p:spPr>
        <p:txBody>
          <a:bodyPr vert="horz" lIns="91440" tIns="45720" rIns="91440" bIns="45720" rtlCol="0" anchor="b">
            <a:normAutofit fontScale="90000"/>
          </a:bodyPr>
          <a:lstStyle/>
          <a:p>
            <a:pPr algn="ctr"/>
            <a:r>
              <a:rPr lang="en-US" sz="6000" dirty="0"/>
              <a:t>CALL TO ACTION !!!</a:t>
            </a:r>
            <a:br>
              <a:rPr lang="en-US" sz="6000" dirty="0"/>
            </a:br>
            <a:br>
              <a:rPr lang="en-US" sz="6000" dirty="0"/>
            </a:br>
            <a:endParaRPr lang="en-US" sz="6000" dirty="0"/>
          </a:p>
        </p:txBody>
      </p:sp>
      <p:sp>
        <p:nvSpPr>
          <p:cNvPr id="3" name="Content Placeholder 2">
            <a:extLst>
              <a:ext uri="{FF2B5EF4-FFF2-40B4-BE49-F238E27FC236}">
                <a16:creationId xmlns:a16="http://schemas.microsoft.com/office/drawing/2014/main" id="{BFFC89F7-E3BC-3BBA-C901-E211261D30C4}"/>
              </a:ext>
            </a:extLst>
          </p:cNvPr>
          <p:cNvSpPr>
            <a:spLocks noGrp="1"/>
          </p:cNvSpPr>
          <p:nvPr>
            <p:ph idx="1"/>
          </p:nvPr>
        </p:nvSpPr>
        <p:spPr>
          <a:xfrm>
            <a:off x="0" y="2879022"/>
            <a:ext cx="4459458" cy="1616778"/>
          </a:xfrm>
        </p:spPr>
        <p:txBody>
          <a:bodyPr vert="horz" lIns="91440" tIns="45720" rIns="91440" bIns="45720" rtlCol="0" anchor="t">
            <a:noAutofit/>
          </a:bodyPr>
          <a:lstStyle/>
          <a:p>
            <a:pPr marL="0" indent="0" algn="ctr">
              <a:buNone/>
            </a:pPr>
            <a:r>
              <a:rPr lang="en-US" sz="4400" b="1" i="1" cap="all" dirty="0">
                <a:solidFill>
                  <a:schemeClr val="bg2">
                    <a:lumMod val="40000"/>
                    <a:lumOff val="60000"/>
                  </a:schemeClr>
                </a:solidFill>
              </a:rPr>
              <a:t>Become AI-Curious !</a:t>
            </a:r>
          </a:p>
          <a:p>
            <a:pPr marL="0" indent="0" algn="ctr">
              <a:buNone/>
            </a:pPr>
            <a:endParaRPr lang="en-US" sz="3500" i="1" cap="all" dirty="0">
              <a:solidFill>
                <a:schemeClr val="bg2">
                  <a:lumMod val="40000"/>
                  <a:lumOff val="60000"/>
                </a:schemeClr>
              </a:solidFill>
            </a:endParaRPr>
          </a:p>
          <a:p>
            <a:pPr marL="0" indent="0" algn="ctr">
              <a:buNone/>
            </a:pPr>
            <a:r>
              <a:rPr lang="en-US" sz="3500" i="1" cap="all" dirty="0">
                <a:solidFill>
                  <a:schemeClr val="bg2">
                    <a:lumMod val="40000"/>
                    <a:lumOff val="60000"/>
                  </a:schemeClr>
                </a:solidFill>
              </a:rPr>
              <a:t>(You don’t have to be an expert but dip a toe in!)</a:t>
            </a:r>
          </a:p>
        </p:txBody>
      </p:sp>
      <p:pic>
        <p:nvPicPr>
          <p:cNvPr id="5" name="Picture 4" descr="A person's feet stepping on a puddle of water&#10;&#10;Description automatically generated">
            <a:extLst>
              <a:ext uri="{FF2B5EF4-FFF2-40B4-BE49-F238E27FC236}">
                <a16:creationId xmlns:a16="http://schemas.microsoft.com/office/drawing/2014/main" id="{D017F838-BFA6-AFCC-DA12-71AE3D587365}"/>
              </a:ext>
            </a:extLst>
          </p:cNvPr>
          <p:cNvPicPr>
            <a:picLocks noChangeAspect="1"/>
          </p:cNvPicPr>
          <p:nvPr/>
        </p:nvPicPr>
        <p:blipFill rotWithShape="1">
          <a:blip r:embed="rId7"/>
          <a:srcRect r="26442" b="-1"/>
          <a:stretch/>
        </p:blipFill>
        <p:spPr>
          <a:xfrm>
            <a:off x="4634682" y="10"/>
            <a:ext cx="7557319" cy="6857990"/>
          </a:xfrm>
          <a:prstGeom prst="rect">
            <a:avLst/>
          </a:prstGeom>
        </p:spPr>
      </p:pic>
      <p:sp>
        <p:nvSpPr>
          <p:cNvPr id="22" name="Rectangle 21">
            <a:extLst>
              <a:ext uri="{FF2B5EF4-FFF2-40B4-BE49-F238E27FC236}">
                <a16:creationId xmlns:a16="http://schemas.microsoft.com/office/drawing/2014/main" id="{BFEFF673-A9DE-416D-A04E-1D5090454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14712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9DC7-D6C2-42AF-F43A-13BF6412388B}"/>
              </a:ext>
            </a:extLst>
          </p:cNvPr>
          <p:cNvSpPr>
            <a:spLocks noGrp="1"/>
          </p:cNvSpPr>
          <p:nvPr>
            <p:ph type="title"/>
          </p:nvPr>
        </p:nvSpPr>
        <p:spPr/>
        <p:txBody>
          <a:bodyPr/>
          <a:lstStyle/>
          <a:p>
            <a:r>
              <a:rPr lang="en-US" dirty="0"/>
              <a:t>TAKE PMI’S FREE COURSE!!!</a:t>
            </a:r>
          </a:p>
        </p:txBody>
      </p:sp>
      <p:pic>
        <p:nvPicPr>
          <p:cNvPr id="5" name="Content Placeholder 4" descr="A black and white logo with blue circle&#10;&#10;Description automatically generated">
            <a:extLst>
              <a:ext uri="{FF2B5EF4-FFF2-40B4-BE49-F238E27FC236}">
                <a16:creationId xmlns:a16="http://schemas.microsoft.com/office/drawing/2014/main" id="{BC99D90E-3745-7E70-BC11-F0DA691CD2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160" y="2687692"/>
            <a:ext cx="2905549" cy="2905549"/>
          </a:xfrm>
        </p:spPr>
      </p:pic>
      <p:sp>
        <p:nvSpPr>
          <p:cNvPr id="6" name="Content Placeholder 2">
            <a:extLst>
              <a:ext uri="{FF2B5EF4-FFF2-40B4-BE49-F238E27FC236}">
                <a16:creationId xmlns:a16="http://schemas.microsoft.com/office/drawing/2014/main" id="{D221E964-F455-B0FF-2BC1-8F17ACD7C0A6}"/>
              </a:ext>
            </a:extLst>
          </p:cNvPr>
          <p:cNvSpPr txBox="1">
            <a:spLocks/>
          </p:cNvSpPr>
          <p:nvPr/>
        </p:nvSpPr>
        <p:spPr>
          <a:xfrm>
            <a:off x="3770496" y="1633025"/>
            <a:ext cx="8299584" cy="52249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ctr" defTabSz="457200" rtl="0" eaLnBrk="1" fontAlgn="auto" latinLnBrk="0" hangingPunct="1">
              <a:lnSpc>
                <a:spcPct val="100000"/>
              </a:lnSpc>
              <a:spcBef>
                <a:spcPts val="1000"/>
              </a:spcBef>
              <a:spcAft>
                <a:spcPts val="0"/>
              </a:spcAft>
              <a:buClr>
                <a:srgbClr val="1E5155">
                  <a:lumMod val="40000"/>
                  <a:lumOff val="60000"/>
                </a:srgbClr>
              </a:buClr>
              <a:buSzPct val="80000"/>
              <a:buNone/>
              <a:tabLst/>
              <a:defRPr/>
            </a:pPr>
            <a:r>
              <a:rPr kumimoji="0" lang="en-US" sz="5400" b="0" i="0" u="none" strike="noStrike" kern="1200" cap="none" spc="0" normalizeH="0" baseline="0" noProof="0" dirty="0">
                <a:ln>
                  <a:noFill/>
                </a:ln>
                <a:solidFill>
                  <a:prstClr val="white"/>
                </a:solidFill>
                <a:effectLst/>
                <a:uLnTx/>
                <a:uFillTx/>
                <a:latin typeface="Century Gothic" panose="020B0502020202020204"/>
                <a:ea typeface="+mj-ea"/>
                <a:cs typeface="+mj-cs"/>
              </a:rPr>
              <a:t>5.0 PDUs for Free!</a:t>
            </a:r>
          </a:p>
          <a:p>
            <a:pPr marL="342900" marR="0" lvl="0" indent="-342900" algn="ctr"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lang="en-US" sz="5400" dirty="0">
              <a:solidFill>
                <a:prstClr val="white"/>
              </a:solidFill>
              <a:latin typeface="Century Gothic" panose="020B0502020202020204"/>
            </a:endParaRPr>
          </a:p>
          <a:p>
            <a:pPr marL="0" marR="0" lvl="0" indent="0" algn="ctr" defTabSz="457200" rtl="0" eaLnBrk="1" fontAlgn="auto" latinLnBrk="0" hangingPunct="1">
              <a:lnSpc>
                <a:spcPct val="100000"/>
              </a:lnSpc>
              <a:spcBef>
                <a:spcPts val="1000"/>
              </a:spcBef>
              <a:spcAft>
                <a:spcPts val="0"/>
              </a:spcAft>
              <a:buClr>
                <a:srgbClr val="1E5155">
                  <a:lumMod val="40000"/>
                  <a:lumOff val="60000"/>
                </a:srgbClr>
              </a:buClr>
              <a:buSzPct val="80000"/>
              <a:buNone/>
              <a:tabLst/>
              <a:defRPr/>
            </a:pPr>
            <a:r>
              <a:rPr kumimoji="0" lang="en-US" sz="5400" b="0" i="0" u="none" strike="noStrike" kern="1200" cap="none" spc="0" normalizeH="0" baseline="0" noProof="0" dirty="0">
                <a:ln>
                  <a:noFill/>
                </a:ln>
                <a:solidFill>
                  <a:prstClr val="white"/>
                </a:solidFill>
                <a:effectLst/>
                <a:uLnTx/>
                <a:uFillTx/>
                <a:latin typeface="Century Gothic" panose="020B0502020202020204"/>
                <a:ea typeface="+mj-ea"/>
                <a:cs typeface="+mj-cs"/>
              </a:rPr>
              <a:t>The deal of the Fall Season!</a:t>
            </a:r>
            <a:endParaRPr kumimoji="0" lang="en-US" sz="5400" b="0" i="0" u="none" strike="noStrike" kern="1200" cap="none" spc="0" normalizeH="0" baseline="0" noProof="0" dirty="0">
              <a:ln>
                <a:noFill/>
              </a:ln>
              <a:solidFill>
                <a:prstClr val="white"/>
              </a:solidFill>
              <a:effectLst/>
              <a:uLnTx/>
              <a:uFillTx/>
              <a:latin typeface="Helvetica Neue"/>
              <a:ea typeface="+mj-ea"/>
              <a:cs typeface="+mj-cs"/>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kumimoji="0" lang="en-US" sz="2000" b="0" i="0" u="none" strike="noStrike" kern="1200" cap="none" spc="0" normalizeH="0" baseline="0" noProof="0" dirty="0">
              <a:ln>
                <a:noFill/>
              </a:ln>
              <a:solidFill>
                <a:prstClr val="white"/>
              </a:solidFill>
              <a:effectLst/>
              <a:uLnTx/>
              <a:uFillTx/>
              <a:latin typeface="Helvetica Neue"/>
              <a:ea typeface="+mj-ea"/>
              <a:cs typeface="+mj-cs"/>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847203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BCA0A-2F8F-7555-E01A-36E92065BE6B}"/>
              </a:ext>
            </a:extLst>
          </p:cNvPr>
          <p:cNvSpPr>
            <a:spLocks noGrp="1"/>
          </p:cNvSpPr>
          <p:nvPr>
            <p:ph type="title"/>
          </p:nvPr>
        </p:nvSpPr>
        <p:spPr/>
        <p:txBody>
          <a:bodyPr/>
          <a:lstStyle/>
          <a:p>
            <a:r>
              <a:rPr lang="en-US" dirty="0"/>
              <a:t>TRAINING &amp; EDUCATION</a:t>
            </a:r>
          </a:p>
        </p:txBody>
      </p:sp>
      <p:pic>
        <p:nvPicPr>
          <p:cNvPr id="5" name="Picture 4" descr="A person with a beard and glasses&#10;&#10;Description automatically generated">
            <a:extLst>
              <a:ext uri="{FF2B5EF4-FFF2-40B4-BE49-F238E27FC236}">
                <a16:creationId xmlns:a16="http://schemas.microsoft.com/office/drawing/2014/main" id="{F67B5F9B-533F-C9E9-DB6A-197AB5A57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55" y="1693091"/>
            <a:ext cx="4974322" cy="1830285"/>
          </a:xfrm>
          <a:prstGeom prst="rect">
            <a:avLst/>
          </a:prstGeom>
        </p:spPr>
      </p:pic>
      <p:sp>
        <p:nvSpPr>
          <p:cNvPr id="6" name="TextBox 5">
            <a:extLst>
              <a:ext uri="{FF2B5EF4-FFF2-40B4-BE49-F238E27FC236}">
                <a16:creationId xmlns:a16="http://schemas.microsoft.com/office/drawing/2014/main" id="{6822DC1D-4140-1E67-1755-620B047CF753}"/>
              </a:ext>
            </a:extLst>
          </p:cNvPr>
          <p:cNvSpPr txBox="1"/>
          <p:nvPr/>
        </p:nvSpPr>
        <p:spPr>
          <a:xfrm>
            <a:off x="200965" y="3671285"/>
            <a:ext cx="5302214"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Intel Edge AI Developer Certification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Coursework &amp; Curriculum: Free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Certification Exams: $99</a:t>
            </a:r>
          </a:p>
        </p:txBody>
      </p:sp>
      <p:pic>
        <p:nvPicPr>
          <p:cNvPr id="8" name="Picture 7" descr="A white rectangular sign with black text&#10;&#10;Description automatically generated">
            <a:extLst>
              <a:ext uri="{FF2B5EF4-FFF2-40B4-BE49-F238E27FC236}">
                <a16:creationId xmlns:a16="http://schemas.microsoft.com/office/drawing/2014/main" id="{F911BBB0-31DC-D14C-64E6-87232BC8F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651" y="1773170"/>
            <a:ext cx="5956182" cy="1830285"/>
          </a:xfrm>
          <a:prstGeom prst="rect">
            <a:avLst/>
          </a:prstGeom>
        </p:spPr>
      </p:pic>
      <p:sp>
        <p:nvSpPr>
          <p:cNvPr id="3" name="TextBox 2">
            <a:extLst>
              <a:ext uri="{FF2B5EF4-FFF2-40B4-BE49-F238E27FC236}">
                <a16:creationId xmlns:a16="http://schemas.microsoft.com/office/drawing/2014/main" id="{5406EDC2-927B-B161-B2AC-1D6C3176501B}"/>
              </a:ext>
            </a:extLst>
          </p:cNvPr>
          <p:cNvSpPr txBox="1"/>
          <p:nvPr/>
        </p:nvSpPr>
        <p:spPr>
          <a:xfrm>
            <a:off x="6282824" y="3717539"/>
            <a:ext cx="5302214"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Multiple Certifications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dirty="0">
              <a:solidFill>
                <a:prstClr val="white"/>
              </a:solidFill>
              <a:latin typeface="Century Gothic" panose="020B0502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Century Gothic" panose="020B0502020202020204"/>
              </a:rPr>
              <a:t>Certified Artificial Intelligence Engineer (CAIE): $691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Century Gothic" panose="020B0502020202020204"/>
              </a:rPr>
              <a:t>Certified Artificial Intelligence Consultant (CAIC): $787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Century Gothic" panose="020B0502020202020204"/>
              </a:rPr>
              <a:t>Certified Artificial Intelligence Scientist (CAIS): $894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Century Gothic" panose="020B0502020202020204"/>
              </a:rPr>
              <a:t>Certified AI Transformation Leader (CAITL): $2,149</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solidFill>
                <a:prstClr val="white"/>
              </a:solidFill>
              <a:latin typeface="Century Gothic" panose="020B0502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Century Gothic" panose="020B0502020202020204"/>
              </a:rPr>
              <a:t>MIT Machine Learning: $2,255</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solidFill>
                <a:prstClr val="white"/>
              </a:solidFill>
              <a:latin typeface="Century Gothic" panose="020B0502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i="1" dirty="0">
                <a:solidFill>
                  <a:prstClr val="white"/>
                </a:solidFill>
                <a:latin typeface="Century Gothic" panose="020B0502020202020204"/>
              </a:rPr>
              <a:t>Programs for High Schoolers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i="1" dirty="0">
                <a:solidFill>
                  <a:prstClr val="white"/>
                </a:solidFill>
                <a:latin typeface="Century Gothic" panose="020B0502020202020204"/>
              </a:rPr>
              <a:t>Novice for 9</a:t>
            </a:r>
            <a:r>
              <a:rPr lang="en-US" sz="1400" i="1" baseline="30000" dirty="0">
                <a:solidFill>
                  <a:prstClr val="white"/>
                </a:solidFill>
                <a:latin typeface="Century Gothic" panose="020B0502020202020204"/>
              </a:rPr>
              <a:t>th</a:t>
            </a:r>
            <a:r>
              <a:rPr lang="en-US" sz="1400" i="1" dirty="0">
                <a:solidFill>
                  <a:prstClr val="white"/>
                </a:solidFill>
                <a:latin typeface="Century Gothic" panose="020B0502020202020204"/>
              </a:rPr>
              <a:t> and 10</a:t>
            </a:r>
            <a:r>
              <a:rPr lang="en-US" sz="1400" i="1" baseline="30000" dirty="0">
                <a:solidFill>
                  <a:prstClr val="white"/>
                </a:solidFill>
                <a:latin typeface="Century Gothic" panose="020B0502020202020204"/>
              </a:rPr>
              <a:t>th</a:t>
            </a:r>
            <a:r>
              <a:rPr lang="en-US" sz="1400" i="1" dirty="0">
                <a:solidFill>
                  <a:prstClr val="white"/>
                </a:solidFill>
                <a:latin typeface="Century Gothic" panose="020B0502020202020204"/>
              </a:rPr>
              <a:t> graders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i="1" dirty="0">
                <a:solidFill>
                  <a:prstClr val="white"/>
                </a:solidFill>
                <a:latin typeface="Century Gothic" panose="020B0502020202020204"/>
              </a:rPr>
              <a:t>Advanced for 11</a:t>
            </a:r>
            <a:r>
              <a:rPr lang="en-US" sz="1400" i="1" baseline="30000" dirty="0">
                <a:solidFill>
                  <a:prstClr val="white"/>
                </a:solidFill>
                <a:latin typeface="Century Gothic" panose="020B0502020202020204"/>
              </a:rPr>
              <a:t>th</a:t>
            </a:r>
            <a:r>
              <a:rPr lang="en-US" sz="1400" i="1" dirty="0">
                <a:solidFill>
                  <a:prstClr val="white"/>
                </a:solidFill>
                <a:latin typeface="Century Gothic" panose="020B0502020202020204"/>
              </a:rPr>
              <a:t> &amp; 12 graders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05889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31906-D516-F98E-4C90-CC6ED7D03DC6}"/>
              </a:ext>
            </a:extLst>
          </p:cNvPr>
          <p:cNvSpPr>
            <a:spLocks noGrp="1"/>
          </p:cNvSpPr>
          <p:nvPr>
            <p:ph type="title"/>
          </p:nvPr>
        </p:nvSpPr>
        <p:spPr/>
        <p:txBody>
          <a:bodyPr/>
          <a:lstStyle/>
          <a:p>
            <a:r>
              <a:rPr lang="en-US" dirty="0"/>
              <a:t>PODCASTS</a:t>
            </a:r>
          </a:p>
        </p:txBody>
      </p:sp>
      <p:pic>
        <p:nvPicPr>
          <p:cNvPr id="4" name="Picture 3" descr="A person wearing a suit and tie&#10;&#10;Description automatically generated">
            <a:extLst>
              <a:ext uri="{FF2B5EF4-FFF2-40B4-BE49-F238E27FC236}">
                <a16:creationId xmlns:a16="http://schemas.microsoft.com/office/drawing/2014/main" id="{1E2CAC88-97C2-8444-F76F-65333EC59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22" y="1750503"/>
            <a:ext cx="2193022" cy="2193022"/>
          </a:xfrm>
          <a:prstGeom prst="rect">
            <a:avLst/>
          </a:prstGeom>
        </p:spPr>
      </p:pic>
      <p:sp>
        <p:nvSpPr>
          <p:cNvPr id="7" name="TextBox 6">
            <a:extLst>
              <a:ext uri="{FF2B5EF4-FFF2-40B4-BE49-F238E27FC236}">
                <a16:creationId xmlns:a16="http://schemas.microsoft.com/office/drawing/2014/main" id="{8A6FE322-5E2A-7927-60F5-362D8878E84E}"/>
              </a:ext>
            </a:extLst>
          </p:cNvPr>
          <p:cNvSpPr txBox="1"/>
          <p:nvPr/>
        </p:nvSpPr>
        <p:spPr>
          <a:xfrm>
            <a:off x="519746" y="3964900"/>
            <a:ext cx="2189898" cy="28931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Embracing Digital Transformation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entury Gothic" panose="020B0502020202020204"/>
                <a:ea typeface="+mn-ea"/>
                <a:cs typeface="+mn-cs"/>
              </a:rPr>
              <a:t>Host: Darren Pulsipher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Episode#122 – Feb 23: Automation with AI (A full Interview with </a:t>
            </a:r>
            <a:r>
              <a:rPr kumimoji="0" lang="en-US" sz="1400" b="0" i="0" u="none" strike="noStrike" kern="1200" cap="none" spc="0" normalizeH="0" baseline="0" noProof="0" dirty="0" err="1">
                <a:ln>
                  <a:noFill/>
                </a:ln>
                <a:solidFill>
                  <a:prstClr val="white"/>
                </a:solidFill>
                <a:effectLst/>
                <a:uLnTx/>
                <a:uFillTx/>
                <a:latin typeface="Century Gothic" panose="020B0502020202020204"/>
                <a:ea typeface="+mn-ea"/>
                <a:cs typeface="+mn-cs"/>
              </a:rPr>
              <a:t>ChatGPT</a:t>
            </a: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Episode #147 – June23: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Generative AI &amp; Automation (Interview w/ Google Bard)</a:t>
            </a:r>
          </a:p>
        </p:txBody>
      </p:sp>
      <p:pic>
        <p:nvPicPr>
          <p:cNvPr id="13" name="Picture 12" descr="A person smiling at the camera&#10;&#10;Description automatically generated">
            <a:extLst>
              <a:ext uri="{FF2B5EF4-FFF2-40B4-BE49-F238E27FC236}">
                <a16:creationId xmlns:a16="http://schemas.microsoft.com/office/drawing/2014/main" id="{6253227D-5B56-C205-0F61-48C954703657}"/>
              </a:ext>
            </a:extLst>
          </p:cNvPr>
          <p:cNvPicPr>
            <a:picLocks noChangeAspect="1"/>
          </p:cNvPicPr>
          <p:nvPr/>
        </p:nvPicPr>
        <p:blipFill rotWithShape="1">
          <a:blip r:embed="rId3">
            <a:extLst>
              <a:ext uri="{28A0092B-C50C-407E-A947-70E740481C1C}">
                <a14:useLocalDpi xmlns:a14="http://schemas.microsoft.com/office/drawing/2010/main" val="0"/>
              </a:ext>
            </a:extLst>
          </a:blip>
          <a:srcRect l="32336" t="18999" r="32434" b="17811"/>
          <a:stretch/>
        </p:blipFill>
        <p:spPr>
          <a:xfrm>
            <a:off x="3637326" y="1687183"/>
            <a:ext cx="2189897" cy="2193022"/>
          </a:xfrm>
          <a:prstGeom prst="rect">
            <a:avLst/>
          </a:prstGeom>
        </p:spPr>
      </p:pic>
      <p:sp>
        <p:nvSpPr>
          <p:cNvPr id="15" name="TextBox 14">
            <a:extLst>
              <a:ext uri="{FF2B5EF4-FFF2-40B4-BE49-F238E27FC236}">
                <a16:creationId xmlns:a16="http://schemas.microsoft.com/office/drawing/2014/main" id="{DB0F2A46-5F9A-FC57-8F3F-C2226E35F1F6}"/>
              </a:ext>
            </a:extLst>
          </p:cNvPr>
          <p:cNvSpPr txBox="1"/>
          <p:nvPr/>
        </p:nvSpPr>
        <p:spPr>
          <a:xfrm>
            <a:off x="3513408" y="3880205"/>
            <a:ext cx="2409220" cy="2031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Everyday AI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entury Gothic" panose="020B0502020202020204"/>
                <a:ea typeface="+mn-ea"/>
                <a:cs typeface="+mn-cs"/>
              </a:rPr>
              <a:t>Host: Jordan Wilson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Episode 106 – Sep 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Using AI To land a New Career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Episode 83 – Aug 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Chat GPT Basics</a:t>
            </a:r>
          </a:p>
        </p:txBody>
      </p:sp>
      <p:pic>
        <p:nvPicPr>
          <p:cNvPr id="22" name="Picture 21" descr="A logo for project management institute&#10;&#10;Description automatically generated">
            <a:extLst>
              <a:ext uri="{FF2B5EF4-FFF2-40B4-BE49-F238E27FC236}">
                <a16:creationId xmlns:a16="http://schemas.microsoft.com/office/drawing/2014/main" id="{4190014D-D27F-D7A6-C930-583039566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9374" y="1642442"/>
            <a:ext cx="2214885" cy="2237763"/>
          </a:xfrm>
          <a:prstGeom prst="rect">
            <a:avLst/>
          </a:prstGeom>
        </p:spPr>
      </p:pic>
      <p:sp>
        <p:nvSpPr>
          <p:cNvPr id="23" name="TextBox 22">
            <a:extLst>
              <a:ext uri="{FF2B5EF4-FFF2-40B4-BE49-F238E27FC236}">
                <a16:creationId xmlns:a16="http://schemas.microsoft.com/office/drawing/2014/main" id="{675DB808-CAC6-9F92-AC93-05F22B312A13}"/>
              </a:ext>
            </a:extLst>
          </p:cNvPr>
          <p:cNvSpPr txBox="1"/>
          <p:nvPr/>
        </p:nvSpPr>
        <p:spPr>
          <a:xfrm>
            <a:off x="6172206" y="3943525"/>
            <a:ext cx="240922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PMI’s </a:t>
            </a:r>
            <a:r>
              <a:rPr kumimoji="0" lang="en-US" sz="1400" b="1" i="0" u="none" strike="noStrike" kern="1200" cap="none" spc="0" normalizeH="0" baseline="0" noProof="0" dirty="0" err="1">
                <a:ln>
                  <a:noFill/>
                </a:ln>
                <a:solidFill>
                  <a:prstClr val="white"/>
                </a:solidFill>
                <a:effectLst/>
                <a:uLnTx/>
                <a:uFillTx/>
                <a:latin typeface="Century Gothic" panose="020B0502020202020204"/>
                <a:ea typeface="+mn-ea"/>
                <a:cs typeface="+mn-cs"/>
              </a:rPr>
              <a:t>Projectified</a:t>
            </a: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entury Gothic" panose="020B0502020202020204"/>
                <a:ea typeface="+mn-ea"/>
                <a:cs typeface="+mn-cs"/>
              </a:rPr>
              <a:t>Host: Steve Hendershot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Aug 23 – Tips for Using Generative AI Tools in Project Management</a:t>
            </a:r>
          </a:p>
        </p:txBody>
      </p:sp>
      <p:pic>
        <p:nvPicPr>
          <p:cNvPr id="25" name="Picture 24" descr="A person with long brown hair wearing a black jacket&#10;&#10;Description automatically generated">
            <a:extLst>
              <a:ext uri="{FF2B5EF4-FFF2-40B4-BE49-F238E27FC236}">
                <a16:creationId xmlns:a16="http://schemas.microsoft.com/office/drawing/2014/main" id="{31ECDB23-E128-D949-E7B9-732EF3634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6765" y="1664813"/>
            <a:ext cx="2214885" cy="2237762"/>
          </a:xfrm>
          <a:prstGeom prst="rect">
            <a:avLst/>
          </a:prstGeom>
        </p:spPr>
      </p:pic>
      <p:sp>
        <p:nvSpPr>
          <p:cNvPr id="26" name="TextBox 25">
            <a:extLst>
              <a:ext uri="{FF2B5EF4-FFF2-40B4-BE49-F238E27FC236}">
                <a16:creationId xmlns:a16="http://schemas.microsoft.com/office/drawing/2014/main" id="{B4F26484-9B5B-55C0-093E-196CDC64D19E}"/>
              </a:ext>
            </a:extLst>
          </p:cNvPr>
          <p:cNvSpPr txBox="1"/>
          <p:nvPr/>
        </p:nvSpPr>
        <p:spPr>
          <a:xfrm>
            <a:off x="9019596" y="3964900"/>
            <a:ext cx="2498487" cy="28931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PMO Strategies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entury Gothic" panose="020B0502020202020204"/>
                <a:ea typeface="+mn-ea"/>
                <a:cs typeface="+mn-cs"/>
              </a:rPr>
              <a:t>Host: Laura Barnard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Episode 218 – Aug 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How will AI Affect Project Managers – W/ Scott Ambler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Episode 211 – Jul 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Critical Thinking, AI And the Future of Project Management w/ Donna Fitzgerald</a:t>
            </a:r>
          </a:p>
        </p:txBody>
      </p:sp>
    </p:spTree>
    <p:extLst>
      <p:ext uri="{BB962C8B-B14F-4D97-AF65-F5344CB8AC3E}">
        <p14:creationId xmlns:p14="http://schemas.microsoft.com/office/powerpoint/2010/main" val="3099930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31906-D516-F98E-4C90-CC6ED7D03DC6}"/>
              </a:ext>
            </a:extLst>
          </p:cNvPr>
          <p:cNvSpPr>
            <a:spLocks noGrp="1"/>
          </p:cNvSpPr>
          <p:nvPr>
            <p:ph type="title"/>
          </p:nvPr>
        </p:nvSpPr>
        <p:spPr/>
        <p:txBody>
          <a:bodyPr/>
          <a:lstStyle/>
          <a:p>
            <a:r>
              <a:rPr lang="en-US" dirty="0"/>
              <a:t>READING LIST</a:t>
            </a:r>
          </a:p>
        </p:txBody>
      </p:sp>
      <p:pic>
        <p:nvPicPr>
          <p:cNvPr id="5" name="Picture 4" descr="A book cover of a group of people&#10;&#10;Description automatically generated">
            <a:extLst>
              <a:ext uri="{FF2B5EF4-FFF2-40B4-BE49-F238E27FC236}">
                <a16:creationId xmlns:a16="http://schemas.microsoft.com/office/drawing/2014/main" id="{C69C22EF-7372-A34C-A609-A461CBCF1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1" y="1464138"/>
            <a:ext cx="1927632" cy="2974426"/>
          </a:xfrm>
          <a:prstGeom prst="rect">
            <a:avLst/>
          </a:prstGeom>
        </p:spPr>
      </p:pic>
      <p:sp>
        <p:nvSpPr>
          <p:cNvPr id="6" name="TextBox 5">
            <a:extLst>
              <a:ext uri="{FF2B5EF4-FFF2-40B4-BE49-F238E27FC236}">
                <a16:creationId xmlns:a16="http://schemas.microsoft.com/office/drawing/2014/main" id="{F1ED55ED-791D-0D3B-DFBD-0143A82E9500}"/>
              </a:ext>
            </a:extLst>
          </p:cNvPr>
          <p:cNvSpPr txBox="1"/>
          <p:nvPr/>
        </p:nvSpPr>
        <p:spPr>
          <a:xfrm>
            <a:off x="503340" y="4546833"/>
            <a:ext cx="2189898" cy="2031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Released in 2019 *Pre-</a:t>
            </a:r>
            <a:r>
              <a:rPr kumimoji="0" lang="en-US" sz="1400" b="0" i="0" u="none" strike="noStrike" kern="1200" cap="none" spc="0" normalizeH="0" baseline="0" noProof="0" dirty="0" err="1">
                <a:ln>
                  <a:noFill/>
                </a:ln>
                <a:solidFill>
                  <a:prstClr val="white"/>
                </a:solidFill>
                <a:effectLst/>
                <a:uLnTx/>
                <a:uFillTx/>
                <a:latin typeface="Century Gothic" panose="020B0502020202020204"/>
                <a:ea typeface="+mn-ea"/>
                <a:cs typeface="+mn-cs"/>
              </a:rPr>
              <a:t>ChatGPT</a:t>
            </a: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Focused on Frameworks &amp; Methodology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Free to Amazon Kindle Unlimited Subscribers</a:t>
            </a:r>
          </a:p>
        </p:txBody>
      </p:sp>
      <p:pic>
        <p:nvPicPr>
          <p:cNvPr id="8" name="Picture 7" descr="A book cover of a project management analytics&#10;&#10;Description automatically generated">
            <a:extLst>
              <a:ext uri="{FF2B5EF4-FFF2-40B4-BE49-F238E27FC236}">
                <a16:creationId xmlns:a16="http://schemas.microsoft.com/office/drawing/2014/main" id="{1877163B-441E-370F-AB5C-966A7EF80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547" y="1464138"/>
            <a:ext cx="2253160" cy="2974426"/>
          </a:xfrm>
          <a:prstGeom prst="rect">
            <a:avLst/>
          </a:prstGeom>
        </p:spPr>
      </p:pic>
      <p:sp>
        <p:nvSpPr>
          <p:cNvPr id="9" name="TextBox 8">
            <a:extLst>
              <a:ext uri="{FF2B5EF4-FFF2-40B4-BE49-F238E27FC236}">
                <a16:creationId xmlns:a16="http://schemas.microsoft.com/office/drawing/2014/main" id="{5E82974D-2B90-79BC-9146-3E0D46CAA7D0}"/>
              </a:ext>
            </a:extLst>
          </p:cNvPr>
          <p:cNvSpPr txBox="1"/>
          <p:nvPr/>
        </p:nvSpPr>
        <p:spPr>
          <a:xfrm>
            <a:off x="2932547" y="4623732"/>
            <a:ext cx="2253160" cy="2031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 Masterclass in evidence-based rationale for our project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$50 Amazon Kindle Price</a:t>
            </a:r>
          </a:p>
        </p:txBody>
      </p:sp>
      <p:pic>
        <p:nvPicPr>
          <p:cNvPr id="11" name="Picture 10" descr="A book cover with eyes and text&#10;&#10;Description automatically generated">
            <a:extLst>
              <a:ext uri="{FF2B5EF4-FFF2-40B4-BE49-F238E27FC236}">
                <a16:creationId xmlns:a16="http://schemas.microsoft.com/office/drawing/2014/main" id="{92C761B5-26A3-004A-DC41-BA33656A95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5110" y="1464138"/>
            <a:ext cx="2143037" cy="2974426"/>
          </a:xfrm>
          <a:prstGeom prst="rect">
            <a:avLst/>
          </a:prstGeom>
        </p:spPr>
      </p:pic>
      <p:sp>
        <p:nvSpPr>
          <p:cNvPr id="12" name="TextBox 11">
            <a:extLst>
              <a:ext uri="{FF2B5EF4-FFF2-40B4-BE49-F238E27FC236}">
                <a16:creationId xmlns:a16="http://schemas.microsoft.com/office/drawing/2014/main" id="{4EE44EC6-2E8C-1202-DB98-57D3DB24B309}"/>
              </a:ext>
            </a:extLst>
          </p:cNvPr>
          <p:cNvSpPr txBox="1"/>
          <p:nvPr/>
        </p:nvSpPr>
        <p:spPr>
          <a:xfrm>
            <a:off x="5472812" y="4623732"/>
            <a:ext cx="1927631" cy="2031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 great read on the policy piece of AI</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$10 – Hardcover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$12 – Kindle </a:t>
            </a:r>
          </a:p>
        </p:txBody>
      </p:sp>
      <p:pic>
        <p:nvPicPr>
          <p:cNvPr id="14" name="Picture 13" descr="A book cover of a book&#10;&#10;Description automatically generated">
            <a:extLst>
              <a:ext uri="{FF2B5EF4-FFF2-40B4-BE49-F238E27FC236}">
                <a16:creationId xmlns:a16="http://schemas.microsoft.com/office/drawing/2014/main" id="{7381D375-B022-1C83-442D-AF5AE7485B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7972" y="1464138"/>
            <a:ext cx="2143037" cy="2974426"/>
          </a:xfrm>
          <a:prstGeom prst="rect">
            <a:avLst/>
          </a:prstGeom>
        </p:spPr>
      </p:pic>
      <p:pic>
        <p:nvPicPr>
          <p:cNvPr id="16" name="Picture 15" descr="A book cover with a hand pointing at a finger&#10;&#10;Description automatically generated">
            <a:extLst>
              <a:ext uri="{FF2B5EF4-FFF2-40B4-BE49-F238E27FC236}">
                <a16:creationId xmlns:a16="http://schemas.microsoft.com/office/drawing/2014/main" id="{36D7D9DC-2B4A-D31C-916B-1CF49687E5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0230" y="1440176"/>
            <a:ext cx="1798915" cy="1646973"/>
          </a:xfrm>
          <a:prstGeom prst="rect">
            <a:avLst/>
          </a:prstGeom>
        </p:spPr>
      </p:pic>
      <p:sp>
        <p:nvSpPr>
          <p:cNvPr id="17" name="TextBox 16">
            <a:extLst>
              <a:ext uri="{FF2B5EF4-FFF2-40B4-BE49-F238E27FC236}">
                <a16:creationId xmlns:a16="http://schemas.microsoft.com/office/drawing/2014/main" id="{AC7C6100-C80B-3547-025A-2FB380B580F2}"/>
              </a:ext>
            </a:extLst>
          </p:cNvPr>
          <p:cNvSpPr txBox="1"/>
          <p:nvPr/>
        </p:nvSpPr>
        <p:spPr>
          <a:xfrm>
            <a:off x="9934738" y="3087149"/>
            <a:ext cx="2189897"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An insightful, fun read that makes every day sense of the value of </a:t>
            </a:r>
            <a:r>
              <a:rPr kumimoji="0" lang="en-US" sz="1200" b="0" i="0" u="none" strike="noStrike" kern="1200" cap="none" spc="0" normalizeH="0" baseline="0" noProof="0" dirty="0" err="1">
                <a:ln>
                  <a:noFill/>
                </a:ln>
                <a:solidFill>
                  <a:prstClr val="white"/>
                </a:solidFill>
                <a:effectLst/>
                <a:uLnTx/>
                <a:uFillTx/>
                <a:latin typeface="Century Gothic" panose="020B0502020202020204"/>
                <a:ea typeface="+mn-ea"/>
                <a:cs typeface="+mn-cs"/>
              </a:rPr>
              <a:t>ChatGPT</a:t>
            </a: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$20 – Hardcover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$13 – Kindle </a:t>
            </a:r>
          </a:p>
        </p:txBody>
      </p:sp>
      <p:sp>
        <p:nvSpPr>
          <p:cNvPr id="18" name="TextBox 17">
            <a:extLst>
              <a:ext uri="{FF2B5EF4-FFF2-40B4-BE49-F238E27FC236}">
                <a16:creationId xmlns:a16="http://schemas.microsoft.com/office/drawing/2014/main" id="{1925C447-D401-C348-807E-3F723BEFCC0E}"/>
              </a:ext>
            </a:extLst>
          </p:cNvPr>
          <p:cNvSpPr txBox="1"/>
          <p:nvPr/>
        </p:nvSpPr>
        <p:spPr>
          <a:xfrm>
            <a:off x="7850313" y="4685332"/>
            <a:ext cx="1927631"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Spotlights the risk that comes with AI and how we can learn from technology history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$24 – Hardcover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$13 – Kindle </a:t>
            </a:r>
          </a:p>
        </p:txBody>
      </p:sp>
      <p:pic>
        <p:nvPicPr>
          <p:cNvPr id="20" name="Picture 19" descr="A cover of a book&#10;&#10;Description automatically generated">
            <a:extLst>
              <a:ext uri="{FF2B5EF4-FFF2-40B4-BE49-F238E27FC236}">
                <a16:creationId xmlns:a16="http://schemas.microsoft.com/office/drawing/2014/main" id="{574C760C-B21F-601A-5EB1-92DEB6F917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4850" y="4117138"/>
            <a:ext cx="1779796" cy="1815882"/>
          </a:xfrm>
          <a:prstGeom prst="rect">
            <a:avLst/>
          </a:prstGeom>
        </p:spPr>
      </p:pic>
      <p:sp>
        <p:nvSpPr>
          <p:cNvPr id="21" name="TextBox 20">
            <a:extLst>
              <a:ext uri="{FF2B5EF4-FFF2-40B4-BE49-F238E27FC236}">
                <a16:creationId xmlns:a16="http://schemas.microsoft.com/office/drawing/2014/main" id="{EA714231-BEB9-6E56-8F54-C21E1823B879}"/>
              </a:ext>
            </a:extLst>
          </p:cNvPr>
          <p:cNvSpPr txBox="1"/>
          <p:nvPr/>
        </p:nvSpPr>
        <p:spPr>
          <a:xfrm>
            <a:off x="10002103" y="5933020"/>
            <a:ext cx="218989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A great practical guide to a foundational understanding of AI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$16 – Hardcover / Kindle </a:t>
            </a:r>
          </a:p>
        </p:txBody>
      </p:sp>
    </p:spTree>
    <p:extLst>
      <p:ext uri="{BB962C8B-B14F-4D97-AF65-F5344CB8AC3E}">
        <p14:creationId xmlns:p14="http://schemas.microsoft.com/office/powerpoint/2010/main" val="531183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167B1-C18C-D145-9564-1CD35C7F8DA9}"/>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8CDDA369-02A6-021B-7324-2DDF04FD0032}"/>
              </a:ext>
            </a:extLst>
          </p:cNvPr>
          <p:cNvSpPr>
            <a:spLocks noGrp="1"/>
          </p:cNvSpPr>
          <p:nvPr>
            <p:ph idx="1"/>
          </p:nvPr>
        </p:nvSpPr>
        <p:spPr/>
        <p:txBody>
          <a:bodyPr>
            <a:normAutofit/>
          </a:bodyPr>
          <a:lstStyle/>
          <a:p>
            <a:r>
              <a:rPr lang="en-US" sz="6600" dirty="0"/>
              <a:t>Let’s Discuss!!!</a:t>
            </a:r>
          </a:p>
        </p:txBody>
      </p:sp>
    </p:spTree>
    <p:extLst>
      <p:ext uri="{BB962C8B-B14F-4D97-AF65-F5344CB8AC3E}">
        <p14:creationId xmlns:p14="http://schemas.microsoft.com/office/powerpoint/2010/main" val="4006341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8F47E7-A8BF-4325-8D6E-B3DFB3CB537D}"/>
              </a:ext>
            </a:extLst>
          </p:cNvPr>
          <p:cNvSpPr txBox="1"/>
          <p:nvPr/>
        </p:nvSpPr>
        <p:spPr>
          <a:xfrm>
            <a:off x="-92364" y="-34800"/>
            <a:ext cx="11901420" cy="923330"/>
          </a:xfrm>
          <a:prstGeom prst="rect">
            <a:avLst/>
          </a:prstGeom>
          <a:blipFill>
            <a:blip r:embed="rId3">
              <a:alphaModFix amt="17000"/>
            </a:blip>
            <a:tile tx="0" ty="0" sx="100000" sy="100000" flip="none" algn="tl"/>
          </a:blip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December Monthly Meeting</a:t>
            </a:r>
          </a:p>
        </p:txBody>
      </p:sp>
      <p:sp>
        <p:nvSpPr>
          <p:cNvPr id="8" name="TextBox 7">
            <a:extLst>
              <a:ext uri="{FF2B5EF4-FFF2-40B4-BE49-F238E27FC236}">
                <a16:creationId xmlns:a16="http://schemas.microsoft.com/office/drawing/2014/main" id="{E862A8AE-9B88-54A1-9D1F-E9F359775756}"/>
              </a:ext>
            </a:extLst>
          </p:cNvPr>
          <p:cNvSpPr txBox="1"/>
          <p:nvPr/>
        </p:nvSpPr>
        <p:spPr>
          <a:xfrm>
            <a:off x="58881" y="1012954"/>
            <a:ext cx="6220691" cy="3477875"/>
          </a:xfrm>
          <a:prstGeom prst="rect">
            <a:avLst/>
          </a:prstGeom>
          <a:no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$15 Holiday Special</a:t>
            </a:r>
            <a:endParaRPr lang="en-US" sz="4400"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Wednesday, December 6</a:t>
            </a:r>
            <a:r>
              <a:rPr kumimoji="0" lang="en-US" sz="4400" b="1" i="1"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th</a:t>
            </a:r>
            <a:r>
              <a:rPr kumimoji="0" lang="en-US" sz="4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i="1" dirty="0">
                <a:solidFill>
                  <a:prstClr val="black"/>
                </a:solidFill>
                <a:latin typeface="Calibri" panose="020F0502020204030204"/>
              </a:rPr>
              <a:t>6:45 – 9:00 pm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i="1" dirty="0">
                <a:solidFill>
                  <a:prstClr val="black"/>
                </a:solidFill>
                <a:latin typeface="Calibri" panose="020F0502020204030204"/>
              </a:rPr>
              <a:t>1.0 PDU – Power Skills</a:t>
            </a:r>
            <a:endParaRPr kumimoji="0" lang="en-US" sz="4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9F59DC5-6CE0-6D1C-1246-26227D72B357}"/>
              </a:ext>
            </a:extLst>
          </p:cNvPr>
          <p:cNvSpPr txBox="1"/>
          <p:nvPr/>
        </p:nvSpPr>
        <p:spPr>
          <a:xfrm>
            <a:off x="2716844" y="4549676"/>
            <a:ext cx="3477163" cy="2308324"/>
          </a:xfrm>
          <a:prstGeom prst="rect">
            <a:avLst/>
          </a:prstGeom>
          <a:noFill/>
        </p:spPr>
        <p:txBody>
          <a:bodyPr wrap="square" rtlCol="0">
            <a:spAutoFit/>
          </a:bodyPr>
          <a:lstStyle/>
          <a:p>
            <a:pPr algn="ctr"/>
            <a:r>
              <a:rPr lang="en-US" sz="2400" b="1" i="1" dirty="0"/>
              <a:t>Holiday Toy Drive At Lobby</a:t>
            </a:r>
          </a:p>
          <a:p>
            <a:pPr algn="ctr"/>
            <a:r>
              <a:rPr lang="en-US" sz="2400" b="1" i="1" dirty="0"/>
              <a:t>Entrance – </a:t>
            </a:r>
          </a:p>
          <a:p>
            <a:pPr algn="ctr"/>
            <a:r>
              <a:rPr lang="en-US" sz="2400" b="1" i="1" dirty="0"/>
              <a:t>Bring a toy in exchange for Raffle</a:t>
            </a:r>
          </a:p>
          <a:p>
            <a:pPr algn="ctr"/>
            <a:r>
              <a:rPr lang="en-US" sz="2400" b="1" i="1" dirty="0"/>
              <a:t>Ticket! </a:t>
            </a:r>
          </a:p>
        </p:txBody>
      </p:sp>
      <p:pic>
        <p:nvPicPr>
          <p:cNvPr id="4" name="Picture 3" descr="A teddy bear wearing a uniform and holding a sign&#10;&#10;Description automatically generated">
            <a:extLst>
              <a:ext uri="{FF2B5EF4-FFF2-40B4-BE49-F238E27FC236}">
                <a16:creationId xmlns:a16="http://schemas.microsoft.com/office/drawing/2014/main" id="{7E4B8ECE-5687-E598-3CC3-123C0C77C4E9}"/>
              </a:ext>
            </a:extLst>
          </p:cNvPr>
          <p:cNvPicPr>
            <a:picLocks noChangeAspect="1"/>
          </p:cNvPicPr>
          <p:nvPr/>
        </p:nvPicPr>
        <p:blipFill>
          <a:blip r:embed="rId4"/>
          <a:stretch>
            <a:fillRect/>
          </a:stretch>
        </p:blipFill>
        <p:spPr>
          <a:xfrm>
            <a:off x="551878" y="4615253"/>
            <a:ext cx="2164966" cy="2158305"/>
          </a:xfrm>
          <a:prstGeom prst="rect">
            <a:avLst/>
          </a:prstGeom>
        </p:spPr>
      </p:pic>
      <p:pic>
        <p:nvPicPr>
          <p:cNvPr id="7" name="Picture 6" descr="A white text on an orange background&#10;&#10;Description automatically generated">
            <a:extLst>
              <a:ext uri="{FF2B5EF4-FFF2-40B4-BE49-F238E27FC236}">
                <a16:creationId xmlns:a16="http://schemas.microsoft.com/office/drawing/2014/main" id="{FDBB183E-B975-23F9-1DBE-A2831BF603EF}"/>
              </a:ext>
            </a:extLst>
          </p:cNvPr>
          <p:cNvPicPr>
            <a:picLocks noChangeAspect="1"/>
          </p:cNvPicPr>
          <p:nvPr/>
        </p:nvPicPr>
        <p:blipFill>
          <a:blip r:embed="rId5"/>
          <a:stretch>
            <a:fillRect/>
          </a:stretch>
        </p:blipFill>
        <p:spPr>
          <a:xfrm>
            <a:off x="9254835" y="1160736"/>
            <a:ext cx="2878283" cy="2424498"/>
          </a:xfrm>
          <a:prstGeom prst="rect">
            <a:avLst/>
          </a:prstGeom>
        </p:spPr>
      </p:pic>
      <p:pic>
        <p:nvPicPr>
          <p:cNvPr id="12" name="Picture 11" descr="A person smiling at the camera&#10;&#10;Description automatically generated">
            <a:extLst>
              <a:ext uri="{FF2B5EF4-FFF2-40B4-BE49-F238E27FC236}">
                <a16:creationId xmlns:a16="http://schemas.microsoft.com/office/drawing/2014/main" id="{4474B28C-542E-1A0C-C777-88937587E168}"/>
              </a:ext>
            </a:extLst>
          </p:cNvPr>
          <p:cNvPicPr>
            <a:picLocks noChangeAspect="1"/>
          </p:cNvPicPr>
          <p:nvPr/>
        </p:nvPicPr>
        <p:blipFill>
          <a:blip r:embed="rId6"/>
          <a:stretch>
            <a:fillRect/>
          </a:stretch>
        </p:blipFill>
        <p:spPr>
          <a:xfrm>
            <a:off x="6830337" y="1160736"/>
            <a:ext cx="2424499" cy="2424499"/>
          </a:xfrm>
          <a:prstGeom prst="rect">
            <a:avLst/>
          </a:prstGeom>
        </p:spPr>
      </p:pic>
      <p:sp>
        <p:nvSpPr>
          <p:cNvPr id="14" name="TextBox 13">
            <a:extLst>
              <a:ext uri="{FF2B5EF4-FFF2-40B4-BE49-F238E27FC236}">
                <a16:creationId xmlns:a16="http://schemas.microsoft.com/office/drawing/2014/main" id="{273D8B59-F43B-A899-CC4A-F2C5CE9C7BF5}"/>
              </a:ext>
            </a:extLst>
          </p:cNvPr>
          <p:cNvSpPr txBox="1"/>
          <p:nvPr/>
        </p:nvSpPr>
        <p:spPr>
          <a:xfrm>
            <a:off x="6970488" y="3976819"/>
            <a:ext cx="4977159" cy="2031325"/>
          </a:xfrm>
          <a:prstGeom prst="rect">
            <a:avLst/>
          </a:prstGeom>
          <a:noFill/>
        </p:spPr>
        <p:txBody>
          <a:bodyPr wrap="square" rtlCol="0">
            <a:spAutoFit/>
          </a:bodyPr>
          <a:lstStyle/>
          <a:p>
            <a:pPr algn="ctr"/>
            <a:r>
              <a:rPr lang="en-US" dirty="0"/>
              <a:t>We welcome one of the 50 PMI 2023 Future 50 Recipients</a:t>
            </a:r>
          </a:p>
          <a:p>
            <a:pPr algn="ctr"/>
            <a:r>
              <a:rPr lang="en-US" dirty="0"/>
              <a:t>Ms. Krystal Brady (DASSM, DAVSC, PMP) to</a:t>
            </a:r>
          </a:p>
          <a:p>
            <a:pPr algn="ctr"/>
            <a:r>
              <a:rPr lang="en-US" dirty="0"/>
              <a:t>the PMI-MC Stage</a:t>
            </a:r>
          </a:p>
          <a:p>
            <a:pPr algn="ctr"/>
            <a:endParaRPr lang="en-US" dirty="0"/>
          </a:p>
          <a:p>
            <a:pPr algn="ctr"/>
            <a:r>
              <a:rPr lang="en-US" b="1" dirty="0"/>
              <a:t>Presentation Topic: </a:t>
            </a:r>
            <a:r>
              <a:rPr lang="en-US" b="1" i="1" dirty="0"/>
              <a:t>Disciplined Agile at Work (A Benchmarking Study)</a:t>
            </a:r>
          </a:p>
        </p:txBody>
      </p:sp>
    </p:spTree>
    <p:extLst>
      <p:ext uri="{BB962C8B-B14F-4D97-AF65-F5344CB8AC3E}">
        <p14:creationId xmlns:p14="http://schemas.microsoft.com/office/powerpoint/2010/main" val="86005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8F47E7-A8BF-4325-8D6E-B3DFB3CB537D}"/>
              </a:ext>
            </a:extLst>
          </p:cNvPr>
          <p:cNvSpPr txBox="1"/>
          <p:nvPr/>
        </p:nvSpPr>
        <p:spPr>
          <a:xfrm>
            <a:off x="3490912" y="94981"/>
            <a:ext cx="8318144" cy="1754326"/>
          </a:xfrm>
          <a:prstGeom prst="rect">
            <a:avLst/>
          </a:prstGeom>
          <a:blipFill>
            <a:blip r:embed="rId3">
              <a:alphaModFix amt="17000"/>
            </a:blip>
            <a:tile tx="0" ty="0" sx="100000" sy="100000" flip="none" algn="tl"/>
          </a:blip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PMI Montgomery County Toastmasters Group</a:t>
            </a:r>
          </a:p>
        </p:txBody>
      </p:sp>
      <p:sp>
        <p:nvSpPr>
          <p:cNvPr id="14" name="TextBox 13">
            <a:extLst>
              <a:ext uri="{FF2B5EF4-FFF2-40B4-BE49-F238E27FC236}">
                <a16:creationId xmlns:a16="http://schemas.microsoft.com/office/drawing/2014/main" id="{9E9C37A3-4192-3B37-7588-C097D5CFE6DB}"/>
              </a:ext>
            </a:extLst>
          </p:cNvPr>
          <p:cNvSpPr txBox="1"/>
          <p:nvPr/>
        </p:nvSpPr>
        <p:spPr>
          <a:xfrm>
            <a:off x="967596" y="4181707"/>
            <a:ext cx="10256808" cy="1569660"/>
          </a:xfrm>
          <a:prstGeom prst="rect">
            <a:avLst/>
          </a:prstGeom>
          <a:no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Next Meeting: Wednesday, October 11</a:t>
            </a:r>
            <a:r>
              <a:rPr kumimoji="0" lang="en-US" sz="2400" b="1" i="1"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th</a:t>
            </a: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(virtual via Zoom) 7pm – 8:30pm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Resume your prior Toastmasters work or start a new Journey!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p>
        </p:txBody>
      </p:sp>
      <p:pic>
        <p:nvPicPr>
          <p:cNvPr id="4" name="Picture 3" descr="Text&#10;&#10;Description automatically generated with low confidence">
            <a:extLst>
              <a:ext uri="{FF2B5EF4-FFF2-40B4-BE49-F238E27FC236}">
                <a16:creationId xmlns:a16="http://schemas.microsoft.com/office/drawing/2014/main" id="{EDE85371-3892-97BA-8B9A-6718C6017F47}"/>
              </a:ext>
            </a:extLst>
          </p:cNvPr>
          <p:cNvPicPr>
            <a:picLocks noChangeAspect="1"/>
          </p:cNvPicPr>
          <p:nvPr/>
        </p:nvPicPr>
        <p:blipFill>
          <a:blip r:embed="rId4"/>
          <a:stretch>
            <a:fillRect/>
          </a:stretch>
        </p:blipFill>
        <p:spPr>
          <a:xfrm>
            <a:off x="382944" y="296732"/>
            <a:ext cx="2952750" cy="1552575"/>
          </a:xfrm>
          <a:prstGeom prst="rect">
            <a:avLst/>
          </a:prstGeom>
        </p:spPr>
      </p:pic>
      <p:pic>
        <p:nvPicPr>
          <p:cNvPr id="3" name="Picture 2" descr="A blue circle with white text and a globe&#10;&#10;Description automatically generated">
            <a:extLst>
              <a:ext uri="{FF2B5EF4-FFF2-40B4-BE49-F238E27FC236}">
                <a16:creationId xmlns:a16="http://schemas.microsoft.com/office/drawing/2014/main" id="{EF47C481-F668-4AAC-C8D4-DE4A3FEE4799}"/>
              </a:ext>
            </a:extLst>
          </p:cNvPr>
          <p:cNvPicPr>
            <a:picLocks noChangeAspect="1"/>
          </p:cNvPicPr>
          <p:nvPr/>
        </p:nvPicPr>
        <p:blipFill>
          <a:blip r:embed="rId5"/>
          <a:stretch>
            <a:fillRect/>
          </a:stretch>
        </p:blipFill>
        <p:spPr>
          <a:xfrm>
            <a:off x="1859319" y="2158998"/>
            <a:ext cx="1524003" cy="1524003"/>
          </a:xfrm>
          <a:prstGeom prst="rect">
            <a:avLst/>
          </a:prstGeom>
        </p:spPr>
      </p:pic>
      <p:sp>
        <p:nvSpPr>
          <p:cNvPr id="8" name="TextBox 7">
            <a:extLst>
              <a:ext uri="{FF2B5EF4-FFF2-40B4-BE49-F238E27FC236}">
                <a16:creationId xmlns:a16="http://schemas.microsoft.com/office/drawing/2014/main" id="{27D94966-C381-5730-FD46-5B18EFDD31E5}"/>
              </a:ext>
            </a:extLst>
          </p:cNvPr>
          <p:cNvSpPr txBox="1"/>
          <p:nvPr/>
        </p:nvSpPr>
        <p:spPr>
          <a:xfrm>
            <a:off x="3592160" y="2348013"/>
            <a:ext cx="8216896" cy="1077218"/>
          </a:xfrm>
          <a:prstGeom prst="rect">
            <a:avLst/>
          </a:prstGeom>
          <a:noFill/>
        </p:spPr>
        <p:txBody>
          <a:bodyPr wrap="square">
            <a:spAutoFit/>
          </a:bodyPr>
          <a:lstStyle/>
          <a:p>
            <a:pPr algn="ctr"/>
            <a:r>
              <a:rPr lang="en-US" b="1" i="0" dirty="0">
                <a:solidFill>
                  <a:srgbClr val="000000"/>
                </a:solidFill>
                <a:effectLst/>
                <a:latin typeface="Arial" panose="020B0604020202020204" pitchFamily="34" charset="0"/>
              </a:rPr>
              <a:t>We meet on the 2nd and 4th Wednesday of the month on Zoom,</a:t>
            </a:r>
            <a:br>
              <a:rPr lang="en-US" b="1" i="0" dirty="0">
                <a:solidFill>
                  <a:srgbClr val="000000"/>
                </a:solidFill>
                <a:effectLst/>
                <a:latin typeface="Arial" panose="020B0604020202020204" pitchFamily="34" charset="0"/>
              </a:rPr>
            </a:br>
            <a:r>
              <a:rPr lang="en-US" b="1" i="0" dirty="0">
                <a:solidFill>
                  <a:srgbClr val="000000"/>
                </a:solidFill>
                <a:effectLst/>
                <a:latin typeface="Arial" panose="020B0604020202020204" pitchFamily="34" charset="0"/>
              </a:rPr>
              <a:t>and the 3rd Wednesday of the month in person.</a:t>
            </a:r>
          </a:p>
          <a:p>
            <a:pPr algn="ctr"/>
            <a:endParaRPr lang="en-US" sz="1400" b="1" i="1" dirty="0">
              <a:solidFill>
                <a:srgbClr val="000000"/>
              </a:solidFill>
              <a:effectLst/>
              <a:latin typeface="Arial" panose="020B0604020202020204" pitchFamily="34" charset="0"/>
            </a:endParaRPr>
          </a:p>
          <a:p>
            <a:pPr algn="ctr"/>
            <a:r>
              <a:rPr lang="en-US" sz="1400" b="0" i="1" dirty="0">
                <a:solidFill>
                  <a:srgbClr val="1D252C"/>
                </a:solidFill>
                <a:effectLst/>
                <a:latin typeface="arial" panose="020B0604020202020204" pitchFamily="34" charset="0"/>
              </a:rPr>
              <a:t>Davis Library - In-Person Meetings 3rd Wednesdays6400 Democracy Blvd Bethesda, MD 20817</a:t>
            </a:r>
            <a:endParaRPr lang="en-US" sz="1400" i="1" dirty="0"/>
          </a:p>
        </p:txBody>
      </p:sp>
    </p:spTree>
    <p:extLst>
      <p:ext uri="{BB962C8B-B14F-4D97-AF65-F5344CB8AC3E}">
        <p14:creationId xmlns:p14="http://schemas.microsoft.com/office/powerpoint/2010/main" val="2115751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8F47E7-A8BF-4325-8D6E-B3DFB3CB537D}"/>
              </a:ext>
            </a:extLst>
          </p:cNvPr>
          <p:cNvSpPr txBox="1"/>
          <p:nvPr/>
        </p:nvSpPr>
        <p:spPr>
          <a:xfrm>
            <a:off x="3490912" y="94981"/>
            <a:ext cx="8318144" cy="1754326"/>
          </a:xfrm>
          <a:prstGeom prst="rect">
            <a:avLst/>
          </a:prstGeom>
          <a:blipFill>
            <a:blip r:embed="rId3">
              <a:alphaModFix amt="17000"/>
            </a:blip>
            <a:tile tx="0" ty="0" sx="100000" sy="100000" flip="none" algn="tl"/>
          </a:blip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PMI Montgomery County Sister Chapter Events</a:t>
            </a:r>
          </a:p>
        </p:txBody>
      </p:sp>
      <p:sp>
        <p:nvSpPr>
          <p:cNvPr id="14" name="TextBox 13">
            <a:extLst>
              <a:ext uri="{FF2B5EF4-FFF2-40B4-BE49-F238E27FC236}">
                <a16:creationId xmlns:a16="http://schemas.microsoft.com/office/drawing/2014/main" id="{9E9C37A3-4192-3B37-7588-C097D5CFE6DB}"/>
              </a:ext>
            </a:extLst>
          </p:cNvPr>
          <p:cNvSpPr txBox="1"/>
          <p:nvPr/>
        </p:nvSpPr>
        <p:spPr>
          <a:xfrm>
            <a:off x="382944" y="1929568"/>
            <a:ext cx="11310292" cy="4847481"/>
          </a:xfrm>
          <a:prstGeom prst="rect">
            <a:avLst/>
          </a:prstGeom>
          <a:no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UPCOMING EVENTS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i="1" dirty="0">
                <a:solidFill>
                  <a:prstClr val="black"/>
                </a:solidFill>
                <a:latin typeface="Calibri" panose="020F0502020204030204"/>
              </a:rPr>
              <a:t>Thursday, October 12</a:t>
            </a:r>
            <a:r>
              <a:rPr lang="en-US" sz="2300" i="1" baseline="30000" dirty="0">
                <a:solidFill>
                  <a:prstClr val="black"/>
                </a:solidFill>
                <a:latin typeface="Calibri" panose="020F0502020204030204"/>
              </a:rPr>
              <a:t>th</a:t>
            </a:r>
            <a:r>
              <a:rPr lang="en-US" sz="2300" i="1" dirty="0">
                <a:solidFill>
                  <a:prstClr val="black"/>
                </a:solidFill>
                <a:latin typeface="Calibri" panose="020F0502020204030204"/>
              </a:rPr>
              <a:t>: PMIWDC: October 2023 Chapter Meeting In-Person @ Noblis Inc. HQ in Reston, VA.  Dual Presentation – Ms. Mignon </a:t>
            </a:r>
            <a:r>
              <a:rPr lang="en-US" sz="2300" i="1" dirty="0" err="1">
                <a:solidFill>
                  <a:prstClr val="black"/>
                </a:solidFill>
                <a:latin typeface="Calibri" panose="020F0502020204030204"/>
              </a:rPr>
              <a:t>Edorh</a:t>
            </a:r>
            <a:r>
              <a:rPr lang="en-US" sz="2300" i="1" dirty="0">
                <a:solidFill>
                  <a:prstClr val="black"/>
                </a:solidFill>
                <a:latin typeface="Calibri" panose="020F0502020204030204"/>
              </a:rPr>
              <a:t> (Success Stories from a career at NASA) &amp; Mr. Frank DiBartolomeo (Presentation Skills) w/ Dinner, Drink Ticket $20/$30</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latin typeface="Calibri" panose="020F0502020204030204"/>
              </a:rPr>
              <a:t>Wednesday, October 11</a:t>
            </a:r>
            <a:r>
              <a:rPr lang="en-US" sz="2400" i="1" baseline="30000" dirty="0">
                <a:solidFill>
                  <a:prstClr val="black"/>
                </a:solidFill>
                <a:latin typeface="Calibri" panose="020F0502020204030204"/>
              </a:rPr>
              <a:t>th</a:t>
            </a:r>
            <a:r>
              <a:rPr lang="en-US" sz="2400" i="1" dirty="0">
                <a:solidFill>
                  <a:prstClr val="black"/>
                </a:solidFill>
                <a:latin typeface="Calibri" panose="020F0502020204030204"/>
              </a:rPr>
              <a:t>: PMI-Silver Spring October Meeting. Doubletree Hotel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latin typeface="Calibri" panose="020F0502020204030204"/>
              </a:rPr>
              <a:t>Featured Presentation – Mr. Hector Del Castillo (How AI is transforming Project </a:t>
            </a:r>
            <a:r>
              <a:rPr lang="en-US" sz="2400" i="1" dirty="0" err="1">
                <a:solidFill>
                  <a:prstClr val="black"/>
                </a:solidFill>
                <a:latin typeface="Calibri" panose="020F0502020204030204"/>
              </a:rPr>
              <a:t>Mgmt</a:t>
            </a:r>
            <a:r>
              <a:rPr lang="en-US" sz="2400" i="1" dirty="0">
                <a:solidFill>
                  <a:prstClr val="black"/>
                </a:solidFill>
                <a:latin typeface="Calibri" panose="020F0502020204030204"/>
              </a:rPr>
              <a:t>) - $40/$50 w/ Dinner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Wednesday, </a:t>
            </a:r>
            <a:r>
              <a:rPr lang="en-US" sz="2400" i="1" dirty="0">
                <a:solidFill>
                  <a:prstClr val="black"/>
                </a:solidFill>
                <a:latin typeface="Calibri" panose="020F0502020204030204"/>
              </a:rPr>
              <a:t>October 18</a:t>
            </a:r>
            <a:r>
              <a:rPr lang="en-US" sz="2400" i="1" baseline="30000" dirty="0">
                <a:solidFill>
                  <a:prstClr val="black"/>
                </a:solidFill>
                <a:latin typeface="Calibri" panose="020F0502020204030204"/>
              </a:rPr>
              <a:t>th</a:t>
            </a:r>
            <a:r>
              <a:rPr lang="en-US" sz="2400" i="1" dirty="0">
                <a:solidFill>
                  <a:prstClr val="black"/>
                </a:solidFill>
                <a:latin typeface="Calibri" panose="020F0502020204030204"/>
              </a:rPr>
              <a:t>: PMI-Baltimore *Frederick MD Division* - St. </a:t>
            </a:r>
            <a:r>
              <a:rPr lang="en-US" sz="2400" i="1" dirty="0" err="1">
                <a:solidFill>
                  <a:prstClr val="black"/>
                </a:solidFill>
                <a:latin typeface="Calibri" panose="020F0502020204030204"/>
              </a:rPr>
              <a:t>Marys</a:t>
            </a:r>
            <a:r>
              <a:rPr lang="en-US" sz="2400" i="1" dirty="0">
                <a:solidFill>
                  <a:prstClr val="black"/>
                </a:solidFill>
                <a:latin typeface="Calibri" panose="020F0502020204030204"/>
              </a:rPr>
              <a:t>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Featured Presentation – Mr. Carl Pritchard (Back in the Saddle)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latin typeface="Calibri" panose="020F0502020204030204"/>
              </a:rPr>
              <a:t>$40 w/ Dinner</a:t>
            </a:r>
            <a:endPar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 name="Picture 3" descr="Text&#10;&#10;Description automatically generated with low confidence">
            <a:extLst>
              <a:ext uri="{FF2B5EF4-FFF2-40B4-BE49-F238E27FC236}">
                <a16:creationId xmlns:a16="http://schemas.microsoft.com/office/drawing/2014/main" id="{EDE85371-3892-97BA-8B9A-6718C6017F47}"/>
              </a:ext>
            </a:extLst>
          </p:cNvPr>
          <p:cNvPicPr>
            <a:picLocks noChangeAspect="1"/>
          </p:cNvPicPr>
          <p:nvPr/>
        </p:nvPicPr>
        <p:blipFill>
          <a:blip r:embed="rId4"/>
          <a:stretch>
            <a:fillRect/>
          </a:stretch>
        </p:blipFill>
        <p:spPr>
          <a:xfrm>
            <a:off x="382944" y="296732"/>
            <a:ext cx="2952750" cy="1552575"/>
          </a:xfrm>
          <a:prstGeom prst="rect">
            <a:avLst/>
          </a:prstGeom>
        </p:spPr>
      </p:pic>
    </p:spTree>
    <p:extLst>
      <p:ext uri="{BB962C8B-B14F-4D97-AF65-F5344CB8AC3E}">
        <p14:creationId xmlns:p14="http://schemas.microsoft.com/office/powerpoint/2010/main" val="582455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8F47E7-A8BF-4325-8D6E-B3DFB3CB537D}"/>
              </a:ext>
            </a:extLst>
          </p:cNvPr>
          <p:cNvSpPr txBox="1"/>
          <p:nvPr/>
        </p:nvSpPr>
        <p:spPr>
          <a:xfrm>
            <a:off x="1769124" y="256175"/>
            <a:ext cx="9104243" cy="1446550"/>
          </a:xfrm>
          <a:prstGeom prst="rect">
            <a:avLst/>
          </a:prstGeom>
          <a:noFill/>
        </p:spPr>
        <p:txBody>
          <a:bodyPr wrap="square" rtlCol="0">
            <a:spAutoFit/>
          </a:bodyPr>
          <a:lstStyle>
            <a:defPPr>
              <a:defRPr lang="en-US"/>
            </a:defPPr>
            <a:lvl1pPr algn="ctr">
              <a:defRPr sz="3200" b="1">
                <a:solidFill>
                  <a:srgbClr val="FF990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Our Education Partners are still in business and doing Amazing Things!</a:t>
            </a:r>
          </a:p>
        </p:txBody>
      </p:sp>
      <p:pic>
        <p:nvPicPr>
          <p:cNvPr id="6" name="Picture 5" descr="A close up of a logo&#10;&#10;Description automatically generated">
            <a:extLst>
              <a:ext uri="{FF2B5EF4-FFF2-40B4-BE49-F238E27FC236}">
                <a16:creationId xmlns:a16="http://schemas.microsoft.com/office/drawing/2014/main" id="{71632673-907C-4B2C-BC06-8D506DB0B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933" y="3389129"/>
            <a:ext cx="1939587" cy="193958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B56DCC6-68A2-4817-BD1B-4EDA17E2C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322" y="3732925"/>
            <a:ext cx="2114296" cy="1352550"/>
          </a:xfrm>
          <a:prstGeom prst="rect">
            <a:avLst/>
          </a:prstGeom>
        </p:spPr>
      </p:pic>
      <p:pic>
        <p:nvPicPr>
          <p:cNvPr id="8" name="Picture 7" descr="A couple of people posing for the camera&#10;&#10;Description automatically generated">
            <a:extLst>
              <a:ext uri="{FF2B5EF4-FFF2-40B4-BE49-F238E27FC236}">
                <a16:creationId xmlns:a16="http://schemas.microsoft.com/office/drawing/2014/main" id="{12C1A6E4-AD97-41B4-B241-2E968A2AF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4520" y="3374562"/>
            <a:ext cx="2447925" cy="1954154"/>
          </a:xfrm>
          <a:prstGeom prst="rect">
            <a:avLst/>
          </a:prstGeom>
        </p:spPr>
      </p:pic>
      <p:pic>
        <p:nvPicPr>
          <p:cNvPr id="9" name="Picture 8">
            <a:extLst>
              <a:ext uri="{FF2B5EF4-FFF2-40B4-BE49-F238E27FC236}">
                <a16:creationId xmlns:a16="http://schemas.microsoft.com/office/drawing/2014/main" id="{AFBA6D0E-9A82-4687-A523-F98C59E8F0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8808" y="5433677"/>
            <a:ext cx="3765514" cy="1210527"/>
          </a:xfrm>
          <a:prstGeom prst="rect">
            <a:avLst/>
          </a:prstGeom>
        </p:spPr>
      </p:pic>
      <p:pic>
        <p:nvPicPr>
          <p:cNvPr id="10" name="Picture 9" descr="A picture containing drawing, sitting, food&#10;&#10;Description automatically generated">
            <a:extLst>
              <a:ext uri="{FF2B5EF4-FFF2-40B4-BE49-F238E27FC236}">
                <a16:creationId xmlns:a16="http://schemas.microsoft.com/office/drawing/2014/main" id="{C89DF514-D07B-429C-B161-FF9568075B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5554" y="2332988"/>
            <a:ext cx="2857500" cy="727416"/>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2CE39F9-E329-46D9-ACE8-1D5212BC0D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8059" y="2375246"/>
            <a:ext cx="4806997" cy="727416"/>
          </a:xfrm>
          <a:prstGeom prst="rect">
            <a:avLst/>
          </a:prstGeom>
        </p:spPr>
      </p:pic>
      <p:pic>
        <p:nvPicPr>
          <p:cNvPr id="12" name="Picture 11" descr="A picture containing drawing, plate&#10;&#10;Description automatically generated">
            <a:extLst>
              <a:ext uri="{FF2B5EF4-FFF2-40B4-BE49-F238E27FC236}">
                <a16:creationId xmlns:a16="http://schemas.microsoft.com/office/drawing/2014/main" id="{48D45067-7097-4185-88F8-4DF7A24ECC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0034" y="5224398"/>
            <a:ext cx="2133333" cy="1155556"/>
          </a:xfrm>
          <a:prstGeom prst="rect">
            <a:avLst/>
          </a:prstGeom>
        </p:spPr>
      </p:pic>
      <p:pic>
        <p:nvPicPr>
          <p:cNvPr id="13" name="Picture 12" descr="A picture containing plate, room&#10;&#10;Description automatically generated">
            <a:extLst>
              <a:ext uri="{FF2B5EF4-FFF2-40B4-BE49-F238E27FC236}">
                <a16:creationId xmlns:a16="http://schemas.microsoft.com/office/drawing/2014/main" id="{5EA79898-6B58-45A2-B812-D82BC7D247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75677" y="3223427"/>
            <a:ext cx="1862048" cy="1862048"/>
          </a:xfrm>
          <a:prstGeom prst="rect">
            <a:avLst/>
          </a:prstGeom>
        </p:spPr>
      </p:pic>
    </p:spTree>
    <p:extLst>
      <p:ext uri="{BB962C8B-B14F-4D97-AF65-F5344CB8AC3E}">
        <p14:creationId xmlns:p14="http://schemas.microsoft.com/office/powerpoint/2010/main" val="2994124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565A7FD-875F-2042-8805-B762E7163B0E}"/>
              </a:ext>
            </a:extLst>
          </p:cNvPr>
          <p:cNvSpPr>
            <a:spLocks noGrp="1" noChangeArrowheads="1"/>
          </p:cNvSpPr>
          <p:nvPr>
            <p:ph type="ctrTitle"/>
          </p:nvPr>
        </p:nvSpPr>
        <p:spPr bwMode="auto">
          <a:xfrm>
            <a:off x="113151" y="902745"/>
            <a:ext cx="11646645"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rPr>
              <a:t>Ladies and gentlemen, distinguished guests, and esteemed colleagues,</a:t>
            </a:r>
            <a:br>
              <a:rPr kumimoji="0" lang="en-US" altLang="en-US" sz="1400" b="0" i="0" u="none" strike="noStrike" cap="none" normalizeH="0" baseline="0" dirty="0">
                <a:ln>
                  <a:noFill/>
                </a:ln>
                <a:solidFill>
                  <a:schemeClr val="tx1"/>
                </a:solidFill>
                <a:effectLst/>
                <a:latin typeface="Arial" panose="020B0604020202020204" pitchFamily="34" charset="0"/>
              </a:rPr>
            </a:b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chemeClr val="tx1"/>
                </a:solidFill>
                <a:effectLst/>
                <a:latin typeface="Eras Demi ITC" panose="020B0805030504020804" pitchFamily="34" charset="0"/>
              </a:rPr>
              <a:t>It is with great pleasure that I stand before you today to introduce a true luminary in the world of project management, the one and only Matt Lowy, PMP.</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0" i="1" u="none" strike="noStrike" cap="none" normalizeH="0" baseline="0" dirty="0">
                <a:ln>
                  <a:noFill/>
                </a:ln>
                <a:solidFill>
                  <a:schemeClr val="tx1"/>
                </a:solidFill>
                <a:effectLst/>
                <a:latin typeface="Eras Demi ITC" panose="020B0805030504020804" pitchFamily="34" charset="0"/>
              </a:rPr>
            </a:br>
            <a:r>
              <a:rPr kumimoji="0" lang="en-US" altLang="en-US" sz="1400" b="0" i="1" u="none" strike="noStrike" cap="none" normalizeH="0" baseline="0" dirty="0">
                <a:ln>
                  <a:noFill/>
                </a:ln>
                <a:solidFill>
                  <a:schemeClr val="tx1"/>
                </a:solidFill>
                <a:effectLst/>
                <a:latin typeface="Eras Demi ITC" panose="020B0805030504020804" pitchFamily="34" charset="0"/>
              </a:rPr>
              <a:t>Matt Lowy is not just a seasoned project manager; he is a visionary leader, an advocate for excellence, and a trailblazer in the field of project management. With an illustrious career spanning over two decades, Matt has consistently demonstrated his unwavering commitment to driving success in complex and challenging projects.</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0" i="1" u="none" strike="noStrike" cap="none" normalizeH="0" baseline="0" dirty="0">
                <a:ln>
                  <a:noFill/>
                </a:ln>
                <a:solidFill>
                  <a:schemeClr val="tx1"/>
                </a:solidFill>
                <a:effectLst/>
                <a:latin typeface="Eras Demi ITC" panose="020B0805030504020804" pitchFamily="34" charset="0"/>
              </a:rPr>
            </a:br>
            <a:r>
              <a:rPr kumimoji="0" lang="en-US" altLang="en-US" sz="1400" b="0" i="1" u="none" strike="noStrike" cap="none" normalizeH="0" baseline="0" dirty="0">
                <a:ln>
                  <a:noFill/>
                </a:ln>
                <a:solidFill>
                  <a:schemeClr val="tx1"/>
                </a:solidFill>
                <a:effectLst/>
                <a:latin typeface="Eras Demi ITC" panose="020B0805030504020804" pitchFamily="34" charset="0"/>
              </a:rPr>
              <a:t>Matt's credentials speak volumes about his expertise. He is a certified Project Management Professional (PMP), a distinction earned only by those who have exhibited exceptional knowledge, skills, and experience in the art and science of project management. His dedication to continuous learning and professional development has not only kept him at the forefront of industry trends but has also enabled him to mentor and inspire countless others in their project management journeys.</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0" i="1" u="none" strike="noStrike" cap="none" normalizeH="0" baseline="0" dirty="0">
                <a:ln>
                  <a:noFill/>
                </a:ln>
                <a:solidFill>
                  <a:schemeClr val="tx1"/>
                </a:solidFill>
                <a:effectLst/>
                <a:latin typeface="Eras Demi ITC" panose="020B0805030504020804" pitchFamily="34" charset="0"/>
              </a:rPr>
            </a:br>
            <a:r>
              <a:rPr kumimoji="0" lang="en-US" altLang="en-US" sz="1400" b="0" i="1" u="none" strike="noStrike" cap="none" normalizeH="0" baseline="0" dirty="0">
                <a:ln>
                  <a:noFill/>
                </a:ln>
                <a:solidFill>
                  <a:schemeClr val="tx1"/>
                </a:solidFill>
                <a:effectLst/>
                <a:latin typeface="Eras Demi ITC" panose="020B0805030504020804" pitchFamily="34" charset="0"/>
              </a:rPr>
              <a:t>But Matt's impact goes far beyond the boardroom and project management methodologies. He is a natural leader with an innate ability to motivate and unite teams, fostering a culture of collaboration and innovation. His strategic thinking and problem-solving acumen have consistently yielded outstanding results for organizations across various sectors.</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0" i="1" u="none" strike="noStrike" cap="none" normalizeH="0" baseline="0" dirty="0">
                <a:ln>
                  <a:noFill/>
                </a:ln>
                <a:solidFill>
                  <a:schemeClr val="tx1"/>
                </a:solidFill>
                <a:effectLst/>
                <a:latin typeface="Eras Demi ITC" panose="020B0805030504020804" pitchFamily="34" charset="0"/>
              </a:rPr>
            </a:br>
            <a:r>
              <a:rPr kumimoji="0" lang="en-US" altLang="en-US" sz="1400" b="0" i="1" u="none" strike="noStrike" cap="none" normalizeH="0" baseline="0" dirty="0">
                <a:ln>
                  <a:noFill/>
                </a:ln>
                <a:solidFill>
                  <a:schemeClr val="tx1"/>
                </a:solidFill>
                <a:effectLst/>
                <a:latin typeface="Eras Demi ITC" panose="020B0805030504020804" pitchFamily="34" charset="0"/>
              </a:rPr>
              <a:t>In addition to his impressive professional achievements, Matt Lowy is a passionate advocate for the advancement of project management as a discipline. He has been a tireless contributor to industry forums, conferences, and publications, sharing his wisdom and insights to elevate the entire project management community.</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0" i="1" u="none" strike="noStrike" cap="none" normalizeH="0" baseline="0" dirty="0">
                <a:ln>
                  <a:noFill/>
                </a:ln>
                <a:solidFill>
                  <a:schemeClr val="tx1"/>
                </a:solidFill>
                <a:effectLst/>
                <a:latin typeface="Eras Demi ITC" panose="020B0805030504020804" pitchFamily="34" charset="0"/>
              </a:rPr>
            </a:br>
            <a:r>
              <a:rPr kumimoji="0" lang="en-US" altLang="en-US" sz="1400" b="0" i="1" u="none" strike="noStrike" cap="none" normalizeH="0" baseline="0" dirty="0">
                <a:ln>
                  <a:noFill/>
                </a:ln>
                <a:solidFill>
                  <a:schemeClr val="tx1"/>
                </a:solidFill>
                <a:effectLst/>
                <a:latin typeface="Eras Demi ITC" panose="020B0805030504020804" pitchFamily="34" charset="0"/>
              </a:rPr>
              <a:t>Today, we are privileged to have Matt Lowy, PMP, as our speaker. He will undoubtedly inspire us with his wealth of knowledge, his engaging presentation style, and his unwavering commitment to excellence. So, without further ado, please join me in welcoming the distinguished Matt Lowy, PMP, to the stage. Prepare to be inspired and enlightened as we embark on a journey into the world of project management excellence with one of its most illustrious champions.</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000000"/>
                </a:solidFill>
                <a:effectLst/>
                <a:latin typeface="Söhne"/>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9519999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111034</TotalTime>
  <Words>3606</Words>
  <Application>Microsoft Office PowerPoint</Application>
  <PresentationFormat>Widescreen</PresentationFormat>
  <Paragraphs>339</Paragraphs>
  <Slides>47</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47</vt:i4>
      </vt:variant>
    </vt:vector>
  </HeadingPairs>
  <TitlesOfParts>
    <vt:vector size="61" baseType="lpstr">
      <vt:lpstr>Arial</vt:lpstr>
      <vt:lpstr>Arial</vt:lpstr>
      <vt:lpstr>Calibri</vt:lpstr>
      <vt:lpstr>Calibri Light</vt:lpstr>
      <vt:lpstr>Century Gothic</vt:lpstr>
      <vt:lpstr>Eras Demi ITC</vt:lpstr>
      <vt:lpstr>Helvetica Neue</vt:lpstr>
      <vt:lpstr>Lucida Sans Unicode</vt:lpstr>
      <vt:lpstr>Rockwell Extra Bold</vt:lpstr>
      <vt:lpstr>Söhne</vt:lpstr>
      <vt:lpstr>Wingdings</vt:lpstr>
      <vt:lpstr>Wingdings 3</vt:lpstr>
      <vt:lpstr>1_Office Theme</vt:lpstr>
      <vt:lpstr>Ion</vt:lpstr>
      <vt:lpstr>WELCOME TO THE PMI MONTGOMERY COUNTY CHAPTER’S OCTOBER MONTHLY DINNER &amp; VIRTUAL MEETING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Ladies and gentlemen, distinguished guests, and esteemed colleagues,  It is with great pleasure that I stand before you today to introduce a true luminary in the world of project management, the one and only Matt Lowy, PMP.  Matt Lowy is not just a seasoned project manager; he is a visionary leader, an advocate for excellence, and a trailblazer in the field of project management. With an illustrious career spanning over two decades, Matt has consistently demonstrated his unwavering commitment to driving success in complex and challenging projects.  Matt's credentials speak volumes about his expertise. He is a certified Project Management Professional (PMP), a distinction earned only by those who have exhibited exceptional knowledge, skills, and experience in the art and science of project management. His dedication to continuous learning and professional development has not only kept him at the forefront of industry trends but has also enabled him to mentor and inspire countless others in their project management journeys.  But Matt's impact goes far beyond the boardroom and project management methodologies. He is a natural leader with an innate ability to motivate and unite teams, fostering a culture of collaboration and innovation. His strategic thinking and problem-solving acumen have consistently yielded outstanding results for organizations across various sectors.  In addition to his impressive professional achievements, Matt Lowy is a passionate advocate for the advancement of project management as a discipline. He has been a tireless contributor to industry forums, conferences, and publications, sharing his wisdom and insights to elevate the entire project management community.  Today, we are privileged to have Matt Lowy, PMP, as our speaker. He will undoubtedly inspire us with his wealth of knowledge, his engaging presentation style, and his unwavering commitment to excellence. So, without further ado, please join me in welcoming the distinguished Matt Lowy, PMP, to the stage. Prepare to be inspired and enlightened as we embark on a journey into the world of project management excellence with one of its most illustrious champions.  </vt:lpstr>
      <vt:lpstr>PowerPoint Presentation</vt:lpstr>
      <vt:lpstr>How AI can be a Complement to Project Management</vt:lpstr>
      <vt:lpstr>Presentation Abstract….</vt:lpstr>
      <vt:lpstr>Presentation Abstract….</vt:lpstr>
      <vt:lpstr>PMI GLOBAL’S COMMITMENT TO AI</vt:lpstr>
      <vt:lpstr>Which is which?</vt:lpstr>
      <vt:lpstr>When did this Big Boom Happen ?</vt:lpstr>
      <vt:lpstr>PowerPoint Presentation</vt:lpstr>
      <vt:lpstr>The wonder of 10 months of release!</vt:lpstr>
      <vt:lpstr>But Oh… the drama it has caused</vt:lpstr>
      <vt:lpstr>“You didn’t think you’d win… Did You ? “</vt:lpstr>
      <vt:lpstr>Stuck in 2021! </vt:lpstr>
      <vt:lpstr>PowerPoint Presentation</vt:lpstr>
      <vt:lpstr>PowerPoint Presentation</vt:lpstr>
      <vt:lpstr>Speaking RASCI, the Project Manager (The Human) remains the ‘A’….For Now</vt:lpstr>
      <vt:lpstr>PowerPoint Presentation</vt:lpstr>
      <vt:lpstr>PowerPoint Presentation</vt:lpstr>
      <vt:lpstr>PowerPoint Presentation</vt:lpstr>
      <vt:lpstr>COST BENEFIT ANALYSIS</vt:lpstr>
      <vt:lpstr>BEHOLD.. THE CRITICAL PATH!</vt:lpstr>
      <vt:lpstr>PROJECT SCHEDULE</vt:lpstr>
      <vt:lpstr>RISK MANAGEMENT</vt:lpstr>
      <vt:lpstr>WHAT YOU PUT IN… YOU SHALL RECEIVE BACK!</vt:lpstr>
      <vt:lpstr>BATTER UP!! </vt:lpstr>
      <vt:lpstr>PowerPoint Presentation</vt:lpstr>
      <vt:lpstr>Is my career safe or should I switch?</vt:lpstr>
      <vt:lpstr>PowerPoint Presentation</vt:lpstr>
      <vt:lpstr>PowerPoint Presentation</vt:lpstr>
      <vt:lpstr>PowerPoint Presentation</vt:lpstr>
      <vt:lpstr>PowerPoint Presentation</vt:lpstr>
      <vt:lpstr>PowerPoint Presentation</vt:lpstr>
      <vt:lpstr>COVER LETTER ASSISTANCE</vt:lpstr>
      <vt:lpstr>CALL TO ACTION !!!  </vt:lpstr>
      <vt:lpstr>TAKE PMI’S FREE COURSE!!!</vt:lpstr>
      <vt:lpstr>TRAINING &amp; EDUCATION</vt:lpstr>
      <vt:lpstr>PODCASTS</vt:lpstr>
      <vt:lpstr>READING LIST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Employing a Diversity, Equity, Inclusion, &amp; Accessibility (DEIA) Approach  Towards the Project Management Life Cycle</dc:title>
  <dc:creator>Elizabeth Garza-Guidara</dc:creator>
  <cp:lastModifiedBy>Matthew Lowy</cp:lastModifiedBy>
  <cp:revision>82</cp:revision>
  <dcterms:created xsi:type="dcterms:W3CDTF">2023-02-23T16:33:41Z</dcterms:created>
  <dcterms:modified xsi:type="dcterms:W3CDTF">2023-10-09T13:29:06Z</dcterms:modified>
</cp:coreProperties>
</file>