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  <p:sldMasterId id="2147483674" r:id="rId5"/>
  </p:sldMasterIdLst>
  <p:notesMasterIdLst>
    <p:notesMasterId r:id="rId45"/>
  </p:notesMasterIdLst>
  <p:sldIdLst>
    <p:sldId id="256" r:id="rId6"/>
    <p:sldId id="290" r:id="rId7"/>
    <p:sldId id="258" r:id="rId8"/>
    <p:sldId id="291" r:id="rId9"/>
    <p:sldId id="292" r:id="rId10"/>
    <p:sldId id="295" r:id="rId11"/>
    <p:sldId id="294" r:id="rId12"/>
    <p:sldId id="293" r:id="rId13"/>
    <p:sldId id="260" r:id="rId14"/>
    <p:sldId id="261" r:id="rId15"/>
    <p:sldId id="257" r:id="rId16"/>
    <p:sldId id="262" r:id="rId17"/>
    <p:sldId id="264" r:id="rId18"/>
    <p:sldId id="265" r:id="rId19"/>
    <p:sldId id="263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7" r:id="rId31"/>
    <p:sldId id="276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89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C6D6"/>
    <a:srgbClr val="344529"/>
    <a:srgbClr val="2B3922"/>
    <a:srgbClr val="2E3722"/>
    <a:srgbClr val="FCF7F1"/>
    <a:srgbClr val="B8D233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94619" autoAdjust="0"/>
  </p:normalViewPr>
  <p:slideViewPr>
    <p:cSldViewPr snapToGrid="0">
      <p:cViewPr varScale="1">
        <p:scale>
          <a:sx n="68" d="100"/>
          <a:sy n="68" d="100"/>
        </p:scale>
        <p:origin x="72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469532-B3BC-4F3A-9B36-C2F193B48EE1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809DA-796B-4A15-A8D4-901EFB224D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396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pages of contributors… I am not one of 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09DA-796B-4A15-A8D4-901EFB224DA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251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8/4/2021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56326-3FFE-4CD8-ADE8-C2AB6694EF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2DFF19-8B70-4987-90E6-CF1D5E566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C0F80-4EE0-4934-AAB7-E406A155D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1070A-1AFD-464A-8DE6-22D8CE4A4539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42299-C63A-4FB3-AFB5-6FB5C1F49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6D2F3-21F4-4660-B0CD-C1E8422F1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16A3-204F-4508-8073-14B30C66E9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532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6DC0E-07D6-4942-A84D-3E5D2A688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313E8-2262-4A43-846F-70D856D58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2FD5F-0BC1-49F7-9392-61343C0BC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1070A-1AFD-464A-8DE6-22D8CE4A4539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89945-0673-4B71-9B1D-ADA11236E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D0A11-D3B0-498E-8A03-CAE5EF14A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16A3-204F-4508-8073-14B30C66E9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119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91EC7-4934-4CAC-8B69-7A745A4C8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BB1DE-BE63-4F6C-AFD7-B45808E6EE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F50924-0294-494B-80D1-C1B669CE2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1070A-1AFD-464A-8DE6-22D8CE4A4539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F1F92-002E-4703-B67E-E179416B2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4F0DA-07DE-4257-AEF7-2A226803A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16A3-204F-4508-8073-14B30C66E9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868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4E78C-DCB5-4C44-9254-3299C030B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54B87-D2DA-4691-99F2-ECEB7459E8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028775-89CC-495B-8A54-0C15BDD80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895E0-4F79-476A-ACD8-1AC360949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1070A-1AFD-464A-8DE6-22D8CE4A4539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C05BD-544D-4184-AEA7-657632B43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71DC3D-BAF2-48E3-A735-05E9D0B67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16A3-204F-4508-8073-14B30C66E9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289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8010C-66CC-4520-8522-EE1279398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A5CC7-956B-4E69-845E-B22C4E2E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2F18D0-2FC5-4919-A34A-01C610864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FEFDFB-639F-4491-8354-C0E1C46E16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B136B8-307A-4AAE-926E-BCD91C73F9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20050D-B8FA-412A-950D-2FB220A04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1070A-1AFD-464A-8DE6-22D8CE4A4539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0BC847-DA04-4D20-A05D-B14AA4F36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5205B8-457A-42E6-B085-30676514F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16A3-204F-4508-8073-14B30C66E9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779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5AA2A-FBBD-4549-91FB-ACC98CF6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C5AAAD-E966-4F87-9FC8-EAF564EDB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1070A-1AFD-464A-8DE6-22D8CE4A4539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FC779D-BCB7-49AA-A873-A8DE0BCCB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17033C-8673-4C3F-9BAF-8A41BA241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16A3-204F-4508-8073-14B30C66E9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402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66255D-3276-4B4C-B143-47986B92E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1070A-1AFD-464A-8DE6-22D8CE4A4539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634F20-CDBA-401C-B7FA-4AE3D2BBC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00FD19-0E0E-4A9D-A849-FB8EB8F30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16A3-204F-4508-8073-14B30C66E9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1623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6D74E-2DDE-43D5-AA6C-D1628C439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90637-EA16-46FE-A0C8-4A4E04C8A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7A69F-4195-4C66-9E07-231D6BF951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5FC2D5-4D62-4E12-8E6A-DFB93FB3B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1070A-1AFD-464A-8DE6-22D8CE4A4539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319632-4913-42C7-B51B-3351F46B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BCABBB-C097-46D9-993E-D370AE59F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16A3-204F-4508-8073-14B30C66E9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03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40CAD-295A-451F-984A-3261C59DE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BEB490-1234-443A-81D1-C49CAF916D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44E3E-BA70-4B24-9F0D-20843F4C5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8C9C2D-E152-4423-9DA8-086BEEA2A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1070A-1AFD-464A-8DE6-22D8CE4A4539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D1F008-6E5B-40D3-A9B3-DF93FD021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C8592B-F0CB-4C27-BF7E-6FF3F7EE0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16A3-204F-4508-8073-14B30C66E9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4158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974A9-E99D-43DE-BE74-A44948A63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757095-54CB-4CCB-839F-ED58EDE21C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07C8B3-623B-42BA-AADF-8BAE593B3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1070A-1AFD-464A-8DE6-22D8CE4A4539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F33EC-286E-4189-9A20-382581215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5211-33CF-4E07-92DA-3C53807ED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16A3-204F-4508-8073-14B30C66E9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8130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924C9E-759D-4340-AEAE-83D1112881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2304E3-AD3E-45C9-BD6F-C5FDE15DE5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96BE3-F391-443A-8965-12774A41A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1070A-1AFD-464A-8DE6-22D8CE4A4539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7260B-E401-4F51-805F-77ACC7F0F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962A55-0D7E-4765-89C0-F17F068BB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16A3-204F-4508-8073-14B30C66E9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627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EA8F19-0839-4225-A5AA-69CFD48C6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C56577-11A1-457A-88FB-791D1C032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2AD95-E085-425A-9439-AA68C4D7E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1070A-1AFD-464A-8DE6-22D8CE4A4539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6A100-6902-474A-A2C3-6922E1D4C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D3296-ACC7-4BB1-9346-E279EA5993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316A3-204F-4508-8073-14B30C66E9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278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jp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1.gif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jp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g"/><Relationship Id="rId3" Type="http://schemas.openxmlformats.org/officeDocument/2006/relationships/image" Target="../media/image72.png"/><Relationship Id="rId7" Type="http://schemas.openxmlformats.org/officeDocument/2006/relationships/image" Target="../media/image7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0" Type="http://schemas.openxmlformats.org/officeDocument/2006/relationships/image" Target="../media/image79.jp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tandardsplus.pmi.org/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2BEF3-3330-4ADF-9030-5D4E59BCD1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1009" y="2478576"/>
            <a:ext cx="9809871" cy="2387600"/>
          </a:xfrm>
        </p:spPr>
        <p:txBody>
          <a:bodyPr>
            <a:normAutofit fontScale="90000"/>
          </a:bodyPr>
          <a:lstStyle/>
          <a:p>
            <a:r>
              <a:rPr lang="en-US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 TO THE PMI MONTGOMERY COUNTY CHAPTER’S AUGUST MONTHLY VIRTUAL MEETING</a:t>
            </a:r>
            <a:br>
              <a:rPr lang="en-US" sz="6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/>
          </a:p>
        </p:txBody>
      </p:sp>
      <p:pic>
        <p:nvPicPr>
          <p:cNvPr id="4" name="Picture 3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983E6B19-5B6D-44E2-8CC2-654716BE2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339" y="4501039"/>
            <a:ext cx="2290441" cy="1956582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C03875B9-D7BF-4918-B31D-831BD18A5D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018" y="4434964"/>
            <a:ext cx="2502631" cy="202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14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7FD3-B03D-47C7-9865-D9E4F1D1F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36236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CHAPTER NEWS &amp;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BECE5-8459-4433-9607-076522853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81052"/>
            <a:ext cx="8124412" cy="4351338"/>
          </a:xfrm>
        </p:spPr>
        <p:txBody>
          <a:bodyPr>
            <a:normAutofit lnSpcReduction="10000"/>
          </a:bodyPr>
          <a:lstStyle/>
          <a:p>
            <a:r>
              <a:rPr lang="en-US" sz="3600" b="1" dirty="0"/>
              <a:t>Our Project Management Symposium partnered with The National Cancer Institute (NCI) was a great success with a peak virtual attendee count of 547</a:t>
            </a:r>
          </a:p>
          <a:p>
            <a:pPr lvl="1"/>
            <a:r>
              <a:rPr lang="en-US" sz="3600" b="1" dirty="0"/>
              <a:t>PDU Batch File has been submitted to PMI (You should see soon!!)</a:t>
            </a:r>
          </a:p>
          <a:p>
            <a:pPr lvl="1"/>
            <a:r>
              <a:rPr lang="en-US" sz="3600" b="1" dirty="0"/>
              <a:t>Videos and PDFs of Presentations are on our Chapter YouTube Channel &amp; Website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33963A38-4B63-42DC-AC4F-74184D7D5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743" y="230188"/>
            <a:ext cx="1772531" cy="1325563"/>
          </a:xfrm>
          <a:prstGeom prst="rect">
            <a:avLst/>
          </a:prstGeom>
        </p:spPr>
      </p:pic>
      <p:pic>
        <p:nvPicPr>
          <p:cNvPr id="6" name="Picture 5" descr="Logo&#10;&#10;Description automatically generated with medium confidence">
            <a:extLst>
              <a:ext uri="{FF2B5EF4-FFF2-40B4-BE49-F238E27FC236}">
                <a16:creationId xmlns:a16="http://schemas.microsoft.com/office/drawing/2014/main" id="{6D96A72A-204D-40E5-83B6-C7E0C7B35C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35930"/>
            <a:ext cx="5867399" cy="1816053"/>
          </a:xfrm>
          <a:prstGeom prst="rect">
            <a:avLst/>
          </a:prstGeom>
        </p:spPr>
      </p:pic>
      <p:pic>
        <p:nvPicPr>
          <p:cNvPr id="8" name="Picture 7" descr="A person and person smiling&#10;&#10;Description automatically generated with medium confidence">
            <a:extLst>
              <a:ext uri="{FF2B5EF4-FFF2-40B4-BE49-F238E27FC236}">
                <a16:creationId xmlns:a16="http://schemas.microsoft.com/office/drawing/2014/main" id="{DDC2AA9F-A5BF-419B-978C-9DCC797CE7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087" y="1749703"/>
            <a:ext cx="2201379" cy="1603033"/>
          </a:xfrm>
          <a:prstGeom prst="rect">
            <a:avLst/>
          </a:prstGeom>
        </p:spPr>
      </p:pic>
      <p:pic>
        <p:nvPicPr>
          <p:cNvPr id="10" name="Picture 9" descr="A person wearing glasses&#10;&#10;Description automatically generated with low confidence">
            <a:extLst>
              <a:ext uri="{FF2B5EF4-FFF2-40B4-BE49-F238E27FC236}">
                <a16:creationId xmlns:a16="http://schemas.microsoft.com/office/drawing/2014/main" id="{FEC13490-1D1F-46A8-B6A0-EDE7A5E76F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76" y="3597966"/>
            <a:ext cx="1493424" cy="1493424"/>
          </a:xfrm>
          <a:prstGeom prst="rect">
            <a:avLst/>
          </a:prstGeom>
        </p:spPr>
      </p:pic>
      <p:pic>
        <p:nvPicPr>
          <p:cNvPr id="12" name="Picture 11" descr="A person smiling for the picture&#10;&#10;Description automatically generated with low confidence">
            <a:extLst>
              <a:ext uri="{FF2B5EF4-FFF2-40B4-BE49-F238E27FC236}">
                <a16:creationId xmlns:a16="http://schemas.microsoft.com/office/drawing/2014/main" id="{7390DB9D-51D5-4B82-9CE1-E55C2CB923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00" y="3546688"/>
            <a:ext cx="1790700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139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32308B1-0EF9-4FE0-9D02-9FC391B8EA8E}"/>
              </a:ext>
            </a:extLst>
          </p:cNvPr>
          <p:cNvSpPr txBox="1"/>
          <p:nvPr/>
        </p:nvSpPr>
        <p:spPr>
          <a:xfrm rot="18281655">
            <a:off x="628554" y="216809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 Board Members</a:t>
            </a:r>
          </a:p>
        </p:txBody>
      </p:sp>
      <p:pic>
        <p:nvPicPr>
          <p:cNvPr id="10" name="Picture 17" descr="https://www.pmimontgomerycountymd.org/images/board/charlie%20geis.png">
            <a:extLst>
              <a:ext uri="{FF2B5EF4-FFF2-40B4-BE49-F238E27FC236}">
                <a16:creationId xmlns:a16="http://schemas.microsoft.com/office/drawing/2014/main" id="{38D0CECF-F74B-4E70-825B-6FFC24912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394" y="876082"/>
            <a:ext cx="1402919" cy="137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69">
            <a:extLst>
              <a:ext uri="{FF2B5EF4-FFF2-40B4-BE49-F238E27FC236}">
                <a16:creationId xmlns:a16="http://schemas.microsoft.com/office/drawing/2014/main" id="{1D667540-D708-4B4D-8AE3-83D7B8DFF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661" y="4508150"/>
            <a:ext cx="4137559" cy="135421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0650" marR="0" lvl="0" indent="-120650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Charlie Geis 	  - President	</a:t>
            </a:r>
          </a:p>
          <a:p>
            <a:pPr marL="120650" marR="0" lvl="0" indent="-120650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Gene Egry	  - VP, Finance</a:t>
            </a:r>
          </a:p>
          <a:p>
            <a:pPr marL="120650" marR="0" lvl="0" indent="-120650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Matt Lowy	  - VP, Communications</a:t>
            </a:r>
          </a:p>
          <a:p>
            <a:pPr marL="120650" marR="0" lvl="0" indent="-120650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Manoj Singh	  - VP, Education*</a:t>
            </a:r>
          </a:p>
        </p:txBody>
      </p:sp>
      <p:sp>
        <p:nvSpPr>
          <p:cNvPr id="12" name="Text Box 60">
            <a:extLst>
              <a:ext uri="{FF2B5EF4-FFF2-40B4-BE49-F238E27FC236}">
                <a16:creationId xmlns:a16="http://schemas.microsoft.com/office/drawing/2014/main" id="{303E97A3-33C3-4DA3-A3D9-5B6EC36DA7C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94714" y="3980437"/>
            <a:ext cx="12268200" cy="401231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lIns="91430" tIns="45714" rIns="91430" bIns="45714" anchor="ctr"/>
          <a:lstStyle/>
          <a:p>
            <a:pPr marL="15875" marR="0" lvl="0" indent="-15875" algn="ctr" defTabSz="914400" rtl="0" eaLnBrk="1" fontAlgn="auto" latinLnBrk="0" hangingPunct="1">
              <a:lnSpc>
                <a:spcPct val="90000"/>
              </a:lnSpc>
              <a:spcBef>
                <a:spcPct val="60000"/>
              </a:spcBef>
              <a:spcAft>
                <a:spcPct val="35000"/>
              </a:spcAft>
              <a:buClrTx/>
              <a:buSzPct val="50000"/>
              <a:buFont typeface="Monotype Sorts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PMI Montgomery County, MD Chapter Board</a:t>
            </a:r>
          </a:p>
        </p:txBody>
      </p:sp>
      <p:sp>
        <p:nvSpPr>
          <p:cNvPr id="13" name="Text Box 69">
            <a:extLst>
              <a:ext uri="{FF2B5EF4-FFF2-40B4-BE49-F238E27FC236}">
                <a16:creationId xmlns:a16="http://schemas.microsoft.com/office/drawing/2014/main" id="{37BF118A-D8BB-48B7-AE9B-009E7F94C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9784" y="4527170"/>
            <a:ext cx="3924886" cy="135421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0650" marR="0" lvl="0" indent="-120650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Sandy Powell - VP, Membership       </a:t>
            </a:r>
          </a:p>
          <a:p>
            <a:pPr marL="120650" marR="0" lvl="0" indent="-120650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Ruby Bradley-Cain - VP, Programs</a:t>
            </a:r>
          </a:p>
          <a:p>
            <a:pPr marL="120650" marR="0" lvl="0" indent="-120650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Dr. Scott Chen	- VP, Programs</a:t>
            </a:r>
          </a:p>
          <a:p>
            <a:pPr marL="120650" marR="0" lvl="0" indent="-120650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Jim Steckel	- VP, Special Projects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9AF9FCB-B7E1-4F1D-9D14-943459B89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1239" y="876082"/>
            <a:ext cx="1375875" cy="13758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E2D8E5A-FE9F-4957-A39B-F2D349B2FB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8114" y="2343010"/>
            <a:ext cx="1274113" cy="153235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8D32245-4A8C-4E64-86E2-37616C66C7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6980" y="898466"/>
            <a:ext cx="1321334" cy="13461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7F905A7-035A-41CC-85DF-C56012E1B0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29454" y="919751"/>
            <a:ext cx="1292774" cy="12927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6B298F7-E8D1-4E1E-A8A2-E7AA24D7FF9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5089185" y="2542628"/>
            <a:ext cx="1476922" cy="110769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69E4F74-0BB3-4B11-BFF6-EACB04F2359F}"/>
              </a:ext>
            </a:extLst>
          </p:cNvPr>
          <p:cNvSpPr txBox="1"/>
          <p:nvPr/>
        </p:nvSpPr>
        <p:spPr>
          <a:xfrm>
            <a:off x="3982813" y="6392193"/>
            <a:ext cx="7014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Annotates new board officers for 2021-2022 term</a:t>
            </a:r>
          </a:p>
        </p:txBody>
      </p:sp>
      <p:pic>
        <p:nvPicPr>
          <p:cNvPr id="20" name="Picture 19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EBDFEF04-C3AE-42DA-8B00-F754A9D82E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394" y="2343010"/>
            <a:ext cx="1402919" cy="1566913"/>
          </a:xfrm>
          <a:prstGeom prst="rect">
            <a:avLst/>
          </a:prstGeom>
        </p:spPr>
      </p:pic>
      <p:pic>
        <p:nvPicPr>
          <p:cNvPr id="21" name="Picture 20" descr="A passenger seat of a car&#10;&#10;Description automatically generated">
            <a:extLst>
              <a:ext uri="{FF2B5EF4-FFF2-40B4-BE49-F238E27FC236}">
                <a16:creationId xmlns:a16="http://schemas.microsoft.com/office/drawing/2014/main" id="{A614F8E6-D9E0-4102-A225-093232D71C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331" y="2322470"/>
            <a:ext cx="1402918" cy="151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276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7FD3-B03D-47C7-9865-D9E4F1D1F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36236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UPCOMING ELECTIONS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BECE5-8459-4433-9607-076522853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043" y="1555750"/>
            <a:ext cx="11078818" cy="5072061"/>
          </a:xfrm>
        </p:spPr>
        <p:txBody>
          <a:bodyPr>
            <a:normAutofit fontScale="92500" lnSpcReduction="20000"/>
          </a:bodyPr>
          <a:lstStyle/>
          <a:p>
            <a:r>
              <a:rPr lang="en-US" sz="3600" b="1" dirty="0"/>
              <a:t>Our annual Chapter Elections are upcoming with Electronic Ballots due out in early November.</a:t>
            </a:r>
          </a:p>
          <a:p>
            <a:endParaRPr lang="en-US" sz="3600" b="1" dirty="0"/>
          </a:p>
          <a:p>
            <a:r>
              <a:rPr lang="en-US" sz="3600" b="1" dirty="0"/>
              <a:t>Nomination e-form will be made available in late September. Consider nominating yourself or convincing a friend/peer</a:t>
            </a:r>
          </a:p>
          <a:p>
            <a:endParaRPr lang="en-US" sz="3600" b="1" dirty="0"/>
          </a:p>
          <a:p>
            <a:r>
              <a:rPr lang="en-US" sz="3600" b="1" dirty="0"/>
              <a:t>Positions up for re-election/nomination include</a:t>
            </a:r>
          </a:p>
          <a:p>
            <a:pPr lvl="1"/>
            <a:r>
              <a:rPr lang="en-US" sz="3200" b="1" dirty="0"/>
              <a:t>President (Must have Chapter Officer Experience)</a:t>
            </a:r>
          </a:p>
          <a:p>
            <a:pPr lvl="1"/>
            <a:r>
              <a:rPr lang="en-US" sz="3200" b="1" dirty="0"/>
              <a:t>Co-Vice President of Programs</a:t>
            </a:r>
          </a:p>
          <a:p>
            <a:pPr lvl="1"/>
            <a:r>
              <a:rPr lang="en-US" sz="3200" b="1" dirty="0"/>
              <a:t>Vice President of Membership</a:t>
            </a:r>
          </a:p>
          <a:p>
            <a:pPr lvl="1"/>
            <a:r>
              <a:rPr lang="en-US" sz="3200" b="1" dirty="0"/>
              <a:t>Vice President of Communications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33963A38-4B63-42DC-AC4F-74184D7D5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743" y="230188"/>
            <a:ext cx="177253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27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table, ceiling, floor&#10;&#10;Description automatically generated">
            <a:extLst>
              <a:ext uri="{FF2B5EF4-FFF2-40B4-BE49-F238E27FC236}">
                <a16:creationId xmlns:a16="http://schemas.microsoft.com/office/drawing/2014/main" id="{8DA7DBD3-0743-42B4-8FA0-44FFB65BDD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0" r="-1" b="12139"/>
          <a:stretch/>
        </p:blipFill>
        <p:spPr>
          <a:xfrm>
            <a:off x="0" y="0"/>
            <a:ext cx="12188932" cy="685799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E8D2E83-FB3A-40E7-A9E5-7AB389D61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23809"/>
            <a:ext cx="11016943" cy="2262375"/>
          </a:xfrm>
          <a:custGeom>
            <a:avLst/>
            <a:gdLst>
              <a:gd name="connsiteX0" fmla="*/ 0 w 11016943"/>
              <a:gd name="connsiteY0" fmla="*/ 0 h 2262375"/>
              <a:gd name="connsiteX1" fmla="*/ 9969166 w 11016943"/>
              <a:gd name="connsiteY1" fmla="*/ 0 h 2262375"/>
              <a:gd name="connsiteX2" fmla="*/ 11016943 w 11016943"/>
              <a:gd name="connsiteY2" fmla="*/ 2262375 h 2262375"/>
              <a:gd name="connsiteX3" fmla="*/ 4942050 w 11016943"/>
              <a:gd name="connsiteY3" fmla="*/ 2262375 h 2262375"/>
              <a:gd name="connsiteX4" fmla="*/ 4582160 w 11016943"/>
              <a:gd name="connsiteY4" fmla="*/ 2262375 h 2262375"/>
              <a:gd name="connsiteX5" fmla="*/ 0 w 11016943"/>
              <a:gd name="connsiteY5" fmla="*/ 2262375 h 226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16943" h="2262375">
                <a:moveTo>
                  <a:pt x="0" y="0"/>
                </a:moveTo>
                <a:lnTo>
                  <a:pt x="9969166" y="0"/>
                </a:lnTo>
                <a:lnTo>
                  <a:pt x="11016943" y="2262375"/>
                </a:lnTo>
                <a:lnTo>
                  <a:pt x="4942050" y="2262375"/>
                </a:lnTo>
                <a:lnTo>
                  <a:pt x="4582160" y="2262375"/>
                </a:lnTo>
                <a:lnTo>
                  <a:pt x="0" y="226237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E80DAB-EC67-4A3A-B11C-586C71767010}"/>
              </a:ext>
            </a:extLst>
          </p:cNvPr>
          <p:cNvSpPr txBox="1"/>
          <p:nvPr/>
        </p:nvSpPr>
        <p:spPr>
          <a:xfrm>
            <a:off x="221693" y="4197927"/>
            <a:ext cx="9961398" cy="1908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have returned to Face-to-Face meetings in May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Our November Member Appreciation Dinner will be free for all valid members!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Safety Protocols will be followed per County Guidance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F4E89A-63A6-4189-BA27-2D6BBC322E44}"/>
              </a:ext>
            </a:extLst>
          </p:cNvPr>
          <p:cNvSpPr txBox="1"/>
          <p:nvPr/>
        </p:nvSpPr>
        <p:spPr>
          <a:xfrm>
            <a:off x="5343525" y="180339"/>
            <a:ext cx="6211375" cy="355481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rtika" panose="020B0502040204020203" pitchFamily="18" charset="0"/>
                <a:ea typeface="+mn-ea"/>
                <a:cs typeface="Kartika" panose="020B0502040204020203" pitchFamily="18" charset="0"/>
              </a:rPr>
              <a:t>$10 DINNER SPECIAL FOR MEMBERS ALL YEAR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rtika" panose="020B0502040204020203" pitchFamily="18" charset="0"/>
                <a:ea typeface="+mn-ea"/>
                <a:cs typeface="Kartika" panose="020B0502040204020203" pitchFamily="18" charset="0"/>
              </a:rPr>
              <a:t>*Nov – Free Dinner</a:t>
            </a:r>
          </a:p>
        </p:txBody>
      </p:sp>
    </p:spTree>
    <p:extLst>
      <p:ext uri="{BB962C8B-B14F-4D97-AF65-F5344CB8AC3E}">
        <p14:creationId xmlns:p14="http://schemas.microsoft.com/office/powerpoint/2010/main" val="121169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7FD3-B03D-47C7-9865-D9E4F1D1F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89" y="3651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/>
              <a:t>PMIWDC SYMPOSIUM NOTICE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BECE5-8459-4433-9607-076522853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254" y="1825625"/>
            <a:ext cx="11438206" cy="2003353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Our sister chapter PMI Washington D.C. (PMIWDC) will be holding their first National Capital Region (NCR) Virtual Symposium.</a:t>
            </a:r>
          </a:p>
          <a:p>
            <a:pPr lvl="1"/>
            <a:r>
              <a:rPr lang="en-US" b="1" dirty="0"/>
              <a:t>Will include their 4 sister chapters (MontCo, Baltimore, Silver Spring, So. MD) and make registration available to them at the Member Price</a:t>
            </a:r>
          </a:p>
          <a:p>
            <a:pPr marL="457200" lvl="1" indent="0">
              <a:buNone/>
            </a:pPr>
            <a:endParaRPr lang="en-US" b="1" dirty="0"/>
          </a:p>
          <a:p>
            <a:pPr lvl="1"/>
            <a:r>
              <a:rPr lang="en-US" sz="2800" b="1" dirty="0"/>
              <a:t>Symposium will be held on Wed &amp; Thurs Sept 22</a:t>
            </a:r>
            <a:r>
              <a:rPr lang="en-US" sz="2800" b="1" baseline="30000" dirty="0"/>
              <a:t>nd</a:t>
            </a:r>
            <a:r>
              <a:rPr lang="en-US" sz="2800" b="1" dirty="0"/>
              <a:t>/23</a:t>
            </a:r>
            <a:r>
              <a:rPr lang="en-US" sz="2800" b="1" baseline="30000" dirty="0"/>
              <a:t>rd</a:t>
            </a:r>
            <a:r>
              <a:rPr lang="en-US" sz="2800" b="1" dirty="0"/>
              <a:t> from 0900 to 1530. 7.0 PDUs each day (Total of 14)</a:t>
            </a:r>
          </a:p>
          <a:p>
            <a:pPr marL="457200" lvl="1" indent="0">
              <a:buNone/>
            </a:pPr>
            <a:endParaRPr lang="en-US" b="1" dirty="0"/>
          </a:p>
          <a:p>
            <a:pPr marL="457200" lvl="1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33963A38-4B63-42DC-AC4F-74184D7D5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743" y="230188"/>
            <a:ext cx="1772531" cy="1325563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818DC836-B31C-4487-92CD-9863B36225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89" y="4104999"/>
            <a:ext cx="7877529" cy="238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508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7FD3-B03D-47C7-9865-D9E4F1D1F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89" y="3651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/>
              <a:t>OCTOBER 2021 </a:t>
            </a:r>
            <a:br>
              <a:rPr lang="en-US" sz="4800" b="1" dirty="0"/>
            </a:br>
            <a:r>
              <a:rPr lang="en-US" sz="4800" b="1" dirty="0"/>
              <a:t>VIRTUAL EXPERIENCE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BECE5-8459-4433-9607-076522853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1020" y="2141537"/>
            <a:ext cx="6447691" cy="435133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PMI is offering their October Virtual Experience Series for FREE!! (To valid members of course)</a:t>
            </a:r>
          </a:p>
          <a:p>
            <a:endParaRPr lang="en-US" b="1" dirty="0"/>
          </a:p>
          <a:p>
            <a:r>
              <a:rPr lang="en-US" b="1" dirty="0"/>
              <a:t>Will be held October 6</a:t>
            </a:r>
            <a:r>
              <a:rPr lang="en-US" b="1" baseline="30000" dirty="0"/>
              <a:t>th</a:t>
            </a:r>
            <a:r>
              <a:rPr lang="en-US" b="1" dirty="0"/>
              <a:t> and 7</a:t>
            </a:r>
            <a:r>
              <a:rPr lang="en-US" b="1" baseline="30000" dirty="0"/>
              <a:t>th</a:t>
            </a:r>
            <a:r>
              <a:rPr lang="en-US" b="1" dirty="0"/>
              <a:t> (Wed/Thurs)  Noon to 6:00pm or Midnight to 6:00am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Keynote Speakers include the Time Magazine 2020 Kid of the Year Ms. Gitanjali Rao &amp; Best Selling Author Mr. Peter Hinssen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33963A38-4B63-42DC-AC4F-74184D7D5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743" y="230188"/>
            <a:ext cx="1772531" cy="1325563"/>
          </a:xfrm>
          <a:prstGeom prst="rect">
            <a:avLst/>
          </a:prstGeom>
        </p:spPr>
      </p:pic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EB9F70D-4D94-4BD3-AD1D-21EA5951EF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769" t="47794" r="20039" b="39893"/>
          <a:stretch/>
        </p:blipFill>
        <p:spPr>
          <a:xfrm>
            <a:off x="767861" y="1994095"/>
            <a:ext cx="4164037" cy="1733843"/>
          </a:xfrm>
          <a:prstGeom prst="rect">
            <a:avLst/>
          </a:prstGeom>
        </p:spPr>
      </p:pic>
      <p:pic>
        <p:nvPicPr>
          <p:cNvPr id="9" name="Picture 8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47F0035D-55DA-4382-B8BF-F520C0FECF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42" y="4189437"/>
            <a:ext cx="3948751" cy="230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454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7FD3-B03D-47C7-9865-D9E4F1D1F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89" y="3651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/>
              <a:t>OCTOBER 2021 </a:t>
            </a:r>
            <a:br>
              <a:rPr lang="en-US" sz="4800" b="1" dirty="0"/>
            </a:br>
            <a:r>
              <a:rPr lang="en-US" sz="4800" b="1" dirty="0"/>
              <a:t>SEMINARS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BECE5-8459-4433-9607-076522853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1020" y="2141537"/>
            <a:ext cx="6447691" cy="4351338"/>
          </a:xfrm>
        </p:spPr>
        <p:txBody>
          <a:bodyPr/>
          <a:lstStyle/>
          <a:p>
            <a:r>
              <a:rPr lang="en-US" b="1" dirty="0"/>
              <a:t>Seminars World - Virtual (PMI Global Event) runs from 11 – 14 October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Speakers include friends of the Chapter Dr. Josef Martens (Influence on Projects), Leadership Techniques (Maintaining flexibility to ensure PM success) and Mr. Bruce Gay (Integration Of Design Thinking)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33963A38-4B63-42DC-AC4F-74184D7D5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743" y="230188"/>
            <a:ext cx="1772531" cy="1325563"/>
          </a:xfrm>
          <a:prstGeom prst="rect">
            <a:avLst/>
          </a:prstGeom>
        </p:spPr>
      </p:pic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2A5DD84-C91A-418E-9634-E2FA86F0AC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89" y="2899593"/>
            <a:ext cx="5024511" cy="359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01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A8F47E7-A8BF-4325-8D6E-B3DFB3CB537D}"/>
              </a:ext>
            </a:extLst>
          </p:cNvPr>
          <p:cNvSpPr txBox="1"/>
          <p:nvPr/>
        </p:nvSpPr>
        <p:spPr>
          <a:xfrm>
            <a:off x="1769124" y="256175"/>
            <a:ext cx="91042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Our Education Partners are still in business and doing Amazing Things!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71632673-907C-4B2C-BC06-8D506DB0B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933" y="3389129"/>
            <a:ext cx="1939587" cy="1939587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B56DCC6-68A2-4817-BD1B-4EDA17E2C2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322" y="3732925"/>
            <a:ext cx="2114296" cy="1352550"/>
          </a:xfrm>
          <a:prstGeom prst="rect">
            <a:avLst/>
          </a:prstGeom>
        </p:spPr>
      </p:pic>
      <p:pic>
        <p:nvPicPr>
          <p:cNvPr id="8" name="Picture 7" descr="A couple of people posing for the camera&#10;&#10;Description automatically generated">
            <a:extLst>
              <a:ext uri="{FF2B5EF4-FFF2-40B4-BE49-F238E27FC236}">
                <a16:creationId xmlns:a16="http://schemas.microsoft.com/office/drawing/2014/main" id="{12C1A6E4-AD97-41B4-B241-2E968A2AF5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520" y="3374562"/>
            <a:ext cx="2447925" cy="19541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BA6D0E-9A82-4687-A523-F98C59E8F0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808" y="5433677"/>
            <a:ext cx="3765514" cy="1210527"/>
          </a:xfrm>
          <a:prstGeom prst="rect">
            <a:avLst/>
          </a:prstGeom>
        </p:spPr>
      </p:pic>
      <p:pic>
        <p:nvPicPr>
          <p:cNvPr id="10" name="Picture 9" descr="A picture containing drawing, sitting, food&#10;&#10;Description automatically generated">
            <a:extLst>
              <a:ext uri="{FF2B5EF4-FFF2-40B4-BE49-F238E27FC236}">
                <a16:creationId xmlns:a16="http://schemas.microsoft.com/office/drawing/2014/main" id="{C89DF514-D07B-429C-B161-FF9568075B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554" y="2332988"/>
            <a:ext cx="2857500" cy="727416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CE39F9-E329-46D9-ACE8-1D5212BC0D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059" y="2375246"/>
            <a:ext cx="4806997" cy="727416"/>
          </a:xfrm>
          <a:prstGeom prst="rect">
            <a:avLst/>
          </a:prstGeom>
        </p:spPr>
      </p:pic>
      <p:pic>
        <p:nvPicPr>
          <p:cNvPr id="12" name="Picture 11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48D45067-7097-4185-88F8-4DF7A24ECC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034" y="5224398"/>
            <a:ext cx="2133333" cy="1155556"/>
          </a:xfrm>
          <a:prstGeom prst="rect">
            <a:avLst/>
          </a:prstGeom>
        </p:spPr>
      </p:pic>
      <p:pic>
        <p:nvPicPr>
          <p:cNvPr id="13" name="Picture 12" descr="A picture containing plate, room&#10;&#10;Description automatically generated">
            <a:extLst>
              <a:ext uri="{FF2B5EF4-FFF2-40B4-BE49-F238E27FC236}">
                <a16:creationId xmlns:a16="http://schemas.microsoft.com/office/drawing/2014/main" id="{5EA79898-6B58-45A2-B812-D82BC7D247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677" y="3223427"/>
            <a:ext cx="1862048" cy="186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124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2EEE8F11-3582-44B7-9869-F2D26D7DD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133221" cy="3548529"/>
          </a:xfrm>
          <a:custGeom>
            <a:avLst/>
            <a:gdLst>
              <a:gd name="connsiteX0" fmla="*/ 0 w 4133221"/>
              <a:gd name="connsiteY0" fmla="*/ 0 h 3548529"/>
              <a:gd name="connsiteX1" fmla="*/ 3798429 w 4133221"/>
              <a:gd name="connsiteY1" fmla="*/ 0 h 3548529"/>
              <a:gd name="connsiteX2" fmla="*/ 3850140 w 4133221"/>
              <a:gd name="connsiteY2" fmla="*/ 85119 h 3548529"/>
              <a:gd name="connsiteX3" fmla="*/ 4133221 w 4133221"/>
              <a:gd name="connsiteY3" fmla="*/ 1203093 h 3548529"/>
              <a:gd name="connsiteX4" fmla="*/ 1787785 w 4133221"/>
              <a:gd name="connsiteY4" fmla="*/ 3548529 h 3548529"/>
              <a:gd name="connsiteX5" fmla="*/ 129311 w 4133221"/>
              <a:gd name="connsiteY5" fmla="*/ 2861567 h 3548529"/>
              <a:gd name="connsiteX6" fmla="*/ 0 w 4133221"/>
              <a:gd name="connsiteY6" fmla="*/ 2719289 h 354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3221" h="3548529">
                <a:moveTo>
                  <a:pt x="0" y="0"/>
                </a:moveTo>
                <a:lnTo>
                  <a:pt x="3798429" y="0"/>
                </a:lnTo>
                <a:lnTo>
                  <a:pt x="3850140" y="85119"/>
                </a:lnTo>
                <a:cubicBezTo>
                  <a:pt x="4030674" y="417451"/>
                  <a:pt x="4133221" y="798296"/>
                  <a:pt x="4133221" y="1203093"/>
                </a:cubicBezTo>
                <a:cubicBezTo>
                  <a:pt x="4133221" y="2498442"/>
                  <a:pt x="3083134" y="3548529"/>
                  <a:pt x="1787785" y="3548529"/>
                </a:cubicBezTo>
                <a:cubicBezTo>
                  <a:pt x="1140111" y="3548529"/>
                  <a:pt x="553752" y="3286007"/>
                  <a:pt x="129311" y="2861567"/>
                </a:cubicBezTo>
                <a:lnTo>
                  <a:pt x="0" y="271928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141F1CC-6A53-4BCF-9127-AABB52E24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1" y="3842187"/>
            <a:ext cx="3321156" cy="3015812"/>
          </a:xfrm>
          <a:custGeom>
            <a:avLst/>
            <a:gdLst>
              <a:gd name="connsiteX0" fmla="*/ 1359768 w 3321156"/>
              <a:gd name="connsiteY0" fmla="*/ 0 h 3015812"/>
              <a:gd name="connsiteX1" fmla="*/ 3321156 w 3321156"/>
              <a:gd name="connsiteY1" fmla="*/ 1961388 h 3015812"/>
              <a:gd name="connsiteX2" fmla="*/ 3084427 w 3321156"/>
              <a:gd name="connsiteY2" fmla="*/ 2896302 h 3015812"/>
              <a:gd name="connsiteX3" fmla="*/ 3011823 w 3321156"/>
              <a:gd name="connsiteY3" fmla="*/ 3015812 h 3015812"/>
              <a:gd name="connsiteX4" fmla="*/ 0 w 3321156"/>
              <a:gd name="connsiteY4" fmla="*/ 3015812 h 3015812"/>
              <a:gd name="connsiteX5" fmla="*/ 0 w 3321156"/>
              <a:gd name="connsiteY5" fmla="*/ 549808 h 3015812"/>
              <a:gd name="connsiteX6" fmla="*/ 112143 w 3321156"/>
              <a:gd name="connsiteY6" fmla="*/ 447886 h 3015812"/>
              <a:gd name="connsiteX7" fmla="*/ 1359768 w 3321156"/>
              <a:gd name="connsiteY7" fmla="*/ 0 h 301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21156" h="3015812">
                <a:moveTo>
                  <a:pt x="1359768" y="0"/>
                </a:moveTo>
                <a:cubicBezTo>
                  <a:pt x="2443013" y="0"/>
                  <a:pt x="3321156" y="878143"/>
                  <a:pt x="3321156" y="1961388"/>
                </a:cubicBezTo>
                <a:cubicBezTo>
                  <a:pt x="3321156" y="2299902"/>
                  <a:pt x="3235400" y="2618387"/>
                  <a:pt x="3084427" y="2896302"/>
                </a:cubicBezTo>
                <a:lnTo>
                  <a:pt x="3011823" y="3015812"/>
                </a:lnTo>
                <a:lnTo>
                  <a:pt x="0" y="3015812"/>
                </a:lnTo>
                <a:lnTo>
                  <a:pt x="0" y="549808"/>
                </a:lnTo>
                <a:lnTo>
                  <a:pt x="112143" y="447886"/>
                </a:lnTo>
                <a:cubicBezTo>
                  <a:pt x="451187" y="168082"/>
                  <a:pt x="885848" y="0"/>
                  <a:pt x="135976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61B2B49-7142-4CA8-A929-4671548E6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4530" y="2496668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3D3D88-8FDF-4FCA-BE0E-AA5F45604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0" r="23750"/>
          <a:stretch/>
        </p:blipFill>
        <p:spPr>
          <a:xfrm>
            <a:off x="3559122" y="2661260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9AAB2E5-8481-4CF6-9612-DBBA52D1D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0" r="20680"/>
          <a:stretch/>
        </p:blipFill>
        <p:spPr>
          <a:xfrm>
            <a:off x="20" y="10"/>
            <a:ext cx="3967953" cy="3383270"/>
          </a:xfrm>
          <a:custGeom>
            <a:avLst/>
            <a:gdLst/>
            <a:ahLst/>
            <a:cxnLst/>
            <a:rect l="l" t="t" r="r" b="b"/>
            <a:pathLst>
              <a:path w="3967973" h="3383280">
                <a:moveTo>
                  <a:pt x="0" y="0"/>
                </a:moveTo>
                <a:lnTo>
                  <a:pt x="3605273" y="0"/>
                </a:lnTo>
                <a:lnTo>
                  <a:pt x="3704836" y="163887"/>
                </a:lnTo>
                <a:cubicBezTo>
                  <a:pt x="3872651" y="472804"/>
                  <a:pt x="3967973" y="826817"/>
                  <a:pt x="3967973" y="1203093"/>
                </a:cubicBezTo>
                <a:cubicBezTo>
                  <a:pt x="3967973" y="2407177"/>
                  <a:pt x="2991870" y="3383280"/>
                  <a:pt x="1787786" y="3383280"/>
                </a:cubicBezTo>
                <a:cubicBezTo>
                  <a:pt x="1110489" y="3383280"/>
                  <a:pt x="505326" y="3074435"/>
                  <a:pt x="105448" y="2589894"/>
                </a:cubicBezTo>
                <a:lnTo>
                  <a:pt x="0" y="2448881"/>
                </a:ln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3F85B7-36F6-4AA2-8470-497D72CB77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1" b="16291"/>
          <a:stretch/>
        </p:blipFill>
        <p:spPr>
          <a:xfrm>
            <a:off x="4825" y="4007260"/>
            <a:ext cx="3155071" cy="2850749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3C03071-4B2E-4CE0-A16C-D06AEE511168}"/>
              </a:ext>
            </a:extLst>
          </p:cNvPr>
          <p:cNvSpPr txBox="1"/>
          <p:nvPr/>
        </p:nvSpPr>
        <p:spPr>
          <a:xfrm>
            <a:off x="6096000" y="201596"/>
            <a:ext cx="5867400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-2286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Our Featured Speaker for this evening is Mr. Matt Lowy (PMP, PMI-SP, MBA, ITIL Practitioner, CSM, CQA, CMQ-OE), your Current Chapter VP of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94949"/>
                </a:solidFill>
                <a:effectLst/>
                <a:uLnTx/>
                <a:uFillTx/>
                <a:latin typeface="Roboto" panose="020B0604020202020204" pitchFamily="2" charset="0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Communications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2586779-FE6C-443B-A6EE-F60D4CA71D3B}"/>
              </a:ext>
            </a:extLst>
          </p:cNvPr>
          <p:cNvSpPr txBox="1"/>
          <p:nvPr/>
        </p:nvSpPr>
        <p:spPr>
          <a:xfrm>
            <a:off x="7010665" y="3214531"/>
            <a:ext cx="4952735" cy="15854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algn="ctr">
              <a:defRPr sz="3200" b="1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Internationally known crime genius who has rivaled Austin Powers for decades</a:t>
            </a: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3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Spokeperson for Six Flags in the 90s/2000s</a:t>
            </a: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3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One of TV Guide’s 50 Greatest Cartoon Characters of all time!</a:t>
            </a: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3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143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3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776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bstract image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The 7</a:t>
            </a:r>
            <a:r>
              <a:rPr lang="en-US" sz="3600" baseline="30000" dirty="0">
                <a:solidFill>
                  <a:schemeClr val="tx1"/>
                </a:solidFill>
              </a:rPr>
              <a:t>th</a:t>
            </a:r>
            <a:r>
              <a:rPr lang="en-US" sz="3600" dirty="0">
                <a:solidFill>
                  <a:schemeClr val="tx1"/>
                </a:solidFill>
              </a:rPr>
              <a:t> edition of the PMBoK IS HERE!! What do you need to know 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2" y="4406526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Mr. Matt Lowy (PMP, PMI-SP)</a:t>
            </a:r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A3DA710-89FC-4941-B965-E7108AEB72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156" t="19360" r="35122" b="9355"/>
          <a:stretch/>
        </p:blipFill>
        <p:spPr>
          <a:xfrm rot="20247086">
            <a:off x="937013" y="818442"/>
            <a:ext cx="3965995" cy="492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4 YEARS…. NOT SO LONG AGO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6E24A-2753-40E9-9423-3A4109E60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4100" b="1" dirty="0"/>
              <a:t>Back when the 6</a:t>
            </a:r>
            <a:r>
              <a:rPr lang="en-US" sz="4100" b="1" baseline="30000" dirty="0"/>
              <a:t>th</a:t>
            </a:r>
            <a:r>
              <a:rPr lang="en-US" sz="4100" b="1" dirty="0"/>
              <a:t> edition was released in 2017,</a:t>
            </a:r>
          </a:p>
          <a:p>
            <a:endParaRPr lang="en-US" sz="2800" b="1" dirty="0"/>
          </a:p>
          <a:p>
            <a:pPr lvl="1"/>
            <a:r>
              <a:rPr lang="en-US" sz="3300" b="1" dirty="0"/>
              <a:t>We wore masks on Halloween or if our job required it </a:t>
            </a:r>
          </a:p>
          <a:p>
            <a:pPr marL="274320" lvl="1" indent="0">
              <a:buNone/>
            </a:pPr>
            <a:endParaRPr lang="en-US" sz="3300" b="1" dirty="0"/>
          </a:p>
          <a:p>
            <a:pPr lvl="1"/>
            <a:r>
              <a:rPr lang="en-US" sz="3300" b="1" dirty="0"/>
              <a:t>A Marvel movie was leading the domestic Summer Box Office (Spiderman: Homecoming) (</a:t>
            </a:r>
            <a:r>
              <a:rPr lang="en-US" sz="3300" b="1" i="1" dirty="0"/>
              <a:t>Black Widow holding that title now with $170M)</a:t>
            </a:r>
            <a:endParaRPr lang="en-US" sz="3300" b="1" dirty="0"/>
          </a:p>
          <a:p>
            <a:pPr lvl="1"/>
            <a:endParaRPr lang="en-US" sz="3300" b="1" dirty="0"/>
          </a:p>
          <a:p>
            <a:pPr lvl="1"/>
            <a:r>
              <a:rPr lang="en-US" sz="3300" b="1" dirty="0"/>
              <a:t> ONLY 65,000 companies worldwide were using Zoom! </a:t>
            </a:r>
            <a:r>
              <a:rPr lang="en-US" sz="3300" b="1" dirty="0">
                <a:sym typeface="Wingdings" panose="05000000000000000000" pitchFamily="2" charset="2"/>
              </a:rPr>
              <a:t> </a:t>
            </a:r>
            <a:r>
              <a:rPr lang="en-US" sz="3300" b="1" i="1" dirty="0">
                <a:sym typeface="Wingdings" panose="05000000000000000000" pitchFamily="2" charset="2"/>
              </a:rPr>
              <a:t>(Now 467,100 companies use the collaboration tool)</a:t>
            </a:r>
            <a:endParaRPr lang="en-US" sz="3300" b="1" i="1" dirty="0"/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263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736" y="642594"/>
            <a:ext cx="8615464" cy="1371600"/>
          </a:xfrm>
        </p:spPr>
        <p:txBody>
          <a:bodyPr/>
          <a:lstStyle/>
          <a:p>
            <a:r>
              <a:rPr lang="en-US" b="1" dirty="0"/>
              <a:t>THE 34 YEAR OLD STANDARD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6E24A-2753-40E9-9423-3A4109E60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281" y="2100388"/>
            <a:ext cx="11093438" cy="16317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/>
              <a:t>Since the 1</a:t>
            </a:r>
            <a:r>
              <a:rPr lang="en-US" sz="2800" b="1" baseline="30000" dirty="0"/>
              <a:t>st</a:t>
            </a:r>
            <a:r>
              <a:rPr lang="en-US" sz="2800" b="1" dirty="0"/>
              <a:t> Project Management standard came out from PMI in 1987, three Business Process function standards have stayed consistent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sp>
        <p:nvSpPr>
          <p:cNvPr id="4" name="Rectangle: Diagonal Corners Snipped 3">
            <a:extLst>
              <a:ext uri="{FF2B5EF4-FFF2-40B4-BE49-F238E27FC236}">
                <a16:creationId xmlns:a16="http://schemas.microsoft.com/office/drawing/2014/main" id="{393688E3-120D-4729-8091-0E5AE4B85D1B}"/>
              </a:ext>
            </a:extLst>
          </p:cNvPr>
          <p:cNvSpPr/>
          <p:nvPr/>
        </p:nvSpPr>
        <p:spPr>
          <a:xfrm>
            <a:off x="549281" y="4149238"/>
            <a:ext cx="3696510" cy="1631718"/>
          </a:xfrm>
          <a:prstGeom prst="snip2Diag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COULD BE DOCUMENTED</a:t>
            </a:r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26146165-843F-480D-9AE2-2C7164BF4380}"/>
              </a:ext>
            </a:extLst>
          </p:cNvPr>
          <p:cNvSpPr/>
          <p:nvPr/>
        </p:nvSpPr>
        <p:spPr>
          <a:xfrm>
            <a:off x="4436457" y="3891064"/>
            <a:ext cx="3509752" cy="2324342"/>
          </a:xfrm>
          <a:prstGeom prst="snip2Diag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PERFORMANCE AGAINST PROCESS CAN BE ASSESSED</a:t>
            </a: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79B38AA0-25E3-4F17-951D-A9C49734955D}"/>
              </a:ext>
            </a:extLst>
          </p:cNvPr>
          <p:cNvSpPr/>
          <p:nvPr/>
        </p:nvSpPr>
        <p:spPr>
          <a:xfrm>
            <a:off x="8132967" y="3429001"/>
            <a:ext cx="3509752" cy="3069076"/>
          </a:xfrm>
          <a:prstGeom prst="snip2Diag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IMPROVEMENTS TO PROCESS CAN BE MADE TO MAXIMIZE EFFICIENY AND MINIMIZE THREATS</a:t>
            </a:r>
          </a:p>
        </p:txBody>
      </p:sp>
    </p:spTree>
    <p:extLst>
      <p:ext uri="{BB962C8B-B14F-4D97-AF65-F5344CB8AC3E}">
        <p14:creationId xmlns:p14="http://schemas.microsoft.com/office/powerpoint/2010/main" val="1744250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736" y="642594"/>
            <a:ext cx="8615464" cy="1371600"/>
          </a:xfrm>
        </p:spPr>
        <p:txBody>
          <a:bodyPr/>
          <a:lstStyle/>
          <a:p>
            <a:r>
              <a:rPr lang="en-US" b="1" dirty="0"/>
              <a:t>THE TIMES THEY ARE A-CHANGING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6E24A-2753-40E9-9423-3A4109E60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664" y="2383915"/>
            <a:ext cx="11093438" cy="16317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/>
              <a:t>Are we still working in a deliverable-process minded environment??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sp>
        <p:nvSpPr>
          <p:cNvPr id="5" name="Cloud 4">
            <a:extLst>
              <a:ext uri="{FF2B5EF4-FFF2-40B4-BE49-F238E27FC236}">
                <a16:creationId xmlns:a16="http://schemas.microsoft.com/office/drawing/2014/main" id="{EC934471-B3B6-48E9-9CE9-7E86C79DD881}"/>
              </a:ext>
            </a:extLst>
          </p:cNvPr>
          <p:cNvSpPr/>
          <p:nvPr/>
        </p:nvSpPr>
        <p:spPr>
          <a:xfrm rot="20625454">
            <a:off x="723074" y="3771777"/>
            <a:ext cx="3544111" cy="230488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AGILE PROJECT MANAGEMENT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B714EFB2-0658-4AB7-8D41-A524F75B7793}"/>
              </a:ext>
            </a:extLst>
          </p:cNvPr>
          <p:cNvSpPr/>
          <p:nvPr/>
        </p:nvSpPr>
        <p:spPr>
          <a:xfrm rot="1057526">
            <a:off x="4323945" y="3738963"/>
            <a:ext cx="3544111" cy="2304887"/>
          </a:xfrm>
          <a:prstGeom prst="cloud">
            <a:avLst/>
          </a:prstGeom>
          <a:solidFill>
            <a:srgbClr val="5CC6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EVERYTHING BECOMING A PROJECT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A18DAF8D-57CD-4A96-98FC-D7FE7EC9F306}"/>
              </a:ext>
            </a:extLst>
          </p:cNvPr>
          <p:cNvSpPr/>
          <p:nvPr/>
        </p:nvSpPr>
        <p:spPr>
          <a:xfrm rot="20648412">
            <a:off x="7829350" y="3710602"/>
            <a:ext cx="4059471" cy="2304887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IS ANYONE READING YOUR DOCUMENTATION’?</a:t>
            </a:r>
          </a:p>
        </p:txBody>
      </p:sp>
    </p:spTree>
    <p:extLst>
      <p:ext uri="{BB962C8B-B14F-4D97-AF65-F5344CB8AC3E}">
        <p14:creationId xmlns:p14="http://schemas.microsoft.com/office/powerpoint/2010/main" val="2490507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736" y="642594"/>
            <a:ext cx="8615464" cy="1371600"/>
          </a:xfrm>
        </p:spPr>
        <p:txBody>
          <a:bodyPr/>
          <a:lstStyle/>
          <a:p>
            <a:r>
              <a:rPr lang="en-US" b="1" dirty="0"/>
              <a:t>SHIFT IN IDEALOGY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516EB36-5A87-493C-920E-12481A6FBC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170" t="19844" r="41116" b="29360"/>
          <a:stretch/>
        </p:blipFill>
        <p:spPr>
          <a:xfrm>
            <a:off x="2334637" y="1927272"/>
            <a:ext cx="8073959" cy="451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274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1A48203-DDEA-40B5-AA44-D43CD41DF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80" y="3429000"/>
            <a:ext cx="5976026" cy="1371600"/>
          </a:xfrm>
        </p:spPr>
        <p:txBody>
          <a:bodyPr>
            <a:noAutofit/>
          </a:bodyPr>
          <a:lstStyle/>
          <a:p>
            <a:r>
              <a:rPr lang="en-US" sz="4400" b="1" dirty="0"/>
              <a:t>“You should never ever doubt what others are unsure about”</a:t>
            </a:r>
            <a:br>
              <a:rPr lang="en-US" sz="4400" b="1" dirty="0"/>
            </a:br>
            <a:br>
              <a:rPr lang="en-US" sz="4400" b="1" dirty="0"/>
            </a:br>
            <a:r>
              <a:rPr lang="en-US" sz="4400" b="1" dirty="0"/>
              <a:t>- Willy Wonka</a:t>
            </a:r>
          </a:p>
        </p:txBody>
      </p:sp>
      <p:pic>
        <p:nvPicPr>
          <p:cNvPr id="8" name="Picture 7" descr="A picture containing text, person, wearing&#10;&#10;Description automatically generated">
            <a:extLst>
              <a:ext uri="{FF2B5EF4-FFF2-40B4-BE49-F238E27FC236}">
                <a16:creationId xmlns:a16="http://schemas.microsoft.com/office/drawing/2014/main" id="{6809EBFE-5C55-42BF-A162-2BCBCA73C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379" y="1044518"/>
            <a:ext cx="3696509" cy="513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825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404" y="513005"/>
            <a:ext cx="9859315" cy="1371600"/>
          </a:xfrm>
        </p:spPr>
        <p:txBody>
          <a:bodyPr/>
          <a:lstStyle/>
          <a:p>
            <a:pPr algn="ctr"/>
            <a:r>
              <a:rPr lang="en-US" b="1" dirty="0"/>
              <a:t>PRINCIPLES OF PROJECT MGMT. </a:t>
            </a:r>
            <a:br>
              <a:rPr lang="en-US" b="1" dirty="0"/>
            </a:br>
            <a:r>
              <a:rPr lang="en-US" b="1" dirty="0"/>
              <a:t>(</a:t>
            </a:r>
            <a:r>
              <a:rPr lang="en-US" b="1" i="1" dirty="0"/>
              <a:t>Replacement for Knowledge Areas</a:t>
            </a:r>
            <a:r>
              <a:rPr lang="en-US" b="1" dirty="0"/>
              <a:t>)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9F97AA4-2ED9-4BFF-BA20-E2C18C06D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281" y="2317712"/>
            <a:ext cx="5625830" cy="3849624"/>
          </a:xfrm>
        </p:spPr>
        <p:txBody>
          <a:bodyPr>
            <a:normAutofit/>
          </a:bodyPr>
          <a:lstStyle/>
          <a:p>
            <a:r>
              <a:rPr lang="en-US" sz="2000" dirty="0"/>
              <a:t>Project Mgmt. Principles are </a:t>
            </a:r>
            <a:r>
              <a:rPr lang="en-US" sz="2000" b="1" dirty="0"/>
              <a:t>not</a:t>
            </a:r>
            <a:r>
              <a:rPr lang="en-US" sz="2000" dirty="0"/>
              <a:t> prescriptive in nature</a:t>
            </a:r>
          </a:p>
          <a:p>
            <a:endParaRPr lang="en-US" sz="2000" dirty="0"/>
          </a:p>
          <a:p>
            <a:r>
              <a:rPr lang="en-US" sz="2000" dirty="0"/>
              <a:t>Intended </a:t>
            </a:r>
            <a:r>
              <a:rPr lang="en-US" sz="2000" b="1" dirty="0"/>
              <a:t>to guide behavior </a:t>
            </a:r>
            <a:r>
              <a:rPr lang="en-US" sz="2000" dirty="0"/>
              <a:t>of people involved in your projects</a:t>
            </a:r>
          </a:p>
          <a:p>
            <a:endParaRPr lang="en-US" sz="2000" dirty="0"/>
          </a:p>
          <a:p>
            <a:r>
              <a:rPr lang="en-US" sz="2000" dirty="0"/>
              <a:t>Principles were </a:t>
            </a:r>
            <a:r>
              <a:rPr lang="en-US" sz="2000" b="1" dirty="0"/>
              <a:t>developed by global community</a:t>
            </a:r>
            <a:r>
              <a:rPr lang="en-US" sz="2000" dirty="0"/>
              <a:t> of project practioners</a:t>
            </a:r>
          </a:p>
        </p:txBody>
      </p:sp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A7016F1-FEF5-4EB2-9DA7-4707669975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319" t="43839" r="44947" b="29360"/>
          <a:stretch/>
        </p:blipFill>
        <p:spPr>
          <a:xfrm>
            <a:off x="6096000" y="1927272"/>
            <a:ext cx="5389124" cy="27647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45DDC2-4EFF-42C9-B07D-12C68B99251F}"/>
              </a:ext>
            </a:extLst>
          </p:cNvPr>
          <p:cNvSpPr txBox="1"/>
          <p:nvPr/>
        </p:nvSpPr>
        <p:spPr>
          <a:xfrm>
            <a:off x="6175111" y="4810899"/>
            <a:ext cx="503115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PMI’s new PM Principles WILL OVERLAP with</a:t>
            </a:r>
          </a:p>
          <a:p>
            <a:pPr algn="ctr"/>
            <a:r>
              <a:rPr lang="en-US" b="1" dirty="0"/>
              <a:t>General Management principles…. And THAT IS OK!</a:t>
            </a:r>
            <a:r>
              <a:rPr lang="en-US" sz="1800" b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715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404" y="367829"/>
            <a:ext cx="9859315" cy="1371600"/>
          </a:xfrm>
        </p:spPr>
        <p:txBody>
          <a:bodyPr/>
          <a:lstStyle/>
          <a:p>
            <a:r>
              <a:rPr lang="en-US" b="1" dirty="0"/>
              <a:t>PRINCIPLES GROUPING #1 - TEAMS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pic>
        <p:nvPicPr>
          <p:cNvPr id="12" name="Picture 1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1A50023-9095-4BE6-82A5-16FE257320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011" t="36589" r="41276" b="33893"/>
          <a:stretch/>
        </p:blipFill>
        <p:spPr>
          <a:xfrm>
            <a:off x="1621907" y="1415800"/>
            <a:ext cx="4980561" cy="2684267"/>
          </a:xfrm>
          <a:prstGeom prst="rect">
            <a:avLst/>
          </a:prstGeom>
        </p:spPr>
      </p:pic>
      <p:pic>
        <p:nvPicPr>
          <p:cNvPr id="14" name="Picture 1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BCD1CED-7FD3-461A-AA92-482A9C0DC8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011" t="29360" r="40798" b="43543"/>
          <a:stretch/>
        </p:blipFill>
        <p:spPr>
          <a:xfrm>
            <a:off x="6640056" y="1415799"/>
            <a:ext cx="4980560" cy="2684267"/>
          </a:xfrm>
          <a:prstGeom prst="rect">
            <a:avLst/>
          </a:prstGeom>
        </p:spPr>
      </p:pic>
      <p:pic>
        <p:nvPicPr>
          <p:cNvPr id="16" name="Picture 1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735D5D0-F0DC-4491-9CEA-FDBDC7E330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330" t="23533" r="40479" b="58586"/>
          <a:stretch/>
        </p:blipFill>
        <p:spPr>
          <a:xfrm>
            <a:off x="3579779" y="4100066"/>
            <a:ext cx="5680953" cy="236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192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404" y="367829"/>
            <a:ext cx="9859315" cy="1371600"/>
          </a:xfrm>
        </p:spPr>
        <p:txBody>
          <a:bodyPr/>
          <a:lstStyle/>
          <a:p>
            <a:r>
              <a:rPr lang="en-US" b="1" dirty="0"/>
              <a:t>PRINCIPLES GROUPING #2 – CHARACTERISTICS 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pic>
        <p:nvPicPr>
          <p:cNvPr id="4" name="Picture 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D06C7D0-2ACC-41B9-8B05-671869DCF7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170" t="35170" r="41117" b="41556"/>
          <a:stretch/>
        </p:blipFill>
        <p:spPr>
          <a:xfrm>
            <a:off x="1783404" y="1739429"/>
            <a:ext cx="4902741" cy="2276272"/>
          </a:xfrm>
          <a:prstGeom prst="rect">
            <a:avLst/>
          </a:prstGeom>
        </p:spPr>
      </p:pic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D3E918E1-6D05-47D5-A28D-1BE60225A4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649" t="18424" r="41117" b="58018"/>
          <a:stretch/>
        </p:blipFill>
        <p:spPr>
          <a:xfrm>
            <a:off x="6766894" y="1727879"/>
            <a:ext cx="4902741" cy="2287822"/>
          </a:xfrm>
          <a:prstGeom prst="rect">
            <a:avLst/>
          </a:prstGeom>
        </p:spPr>
      </p:pic>
      <p:pic>
        <p:nvPicPr>
          <p:cNvPr id="11" name="Picture 1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F830A44-6244-4AD8-9729-9C2BB4CA76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489" t="28092" r="40958" b="50000"/>
          <a:stretch/>
        </p:blipFill>
        <p:spPr>
          <a:xfrm>
            <a:off x="4007797" y="4015701"/>
            <a:ext cx="5210468" cy="247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267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404" y="367829"/>
            <a:ext cx="10045430" cy="1371600"/>
          </a:xfrm>
        </p:spPr>
        <p:txBody>
          <a:bodyPr/>
          <a:lstStyle/>
          <a:p>
            <a:r>
              <a:rPr lang="en-US" b="1" dirty="0"/>
              <a:t>PRINCIPLES GROUPING #3 - TECHNIQUES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D2C46A1-BC49-4736-ABF5-3B9A32CB17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011" t="30345" r="40957" b="46949"/>
          <a:stretch/>
        </p:blipFill>
        <p:spPr>
          <a:xfrm>
            <a:off x="1879391" y="1564331"/>
            <a:ext cx="4727643" cy="2445288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69004DFA-7038-421C-9807-D1C201CFA9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489" t="34887" r="41277" b="39285"/>
          <a:stretch/>
        </p:blipFill>
        <p:spPr>
          <a:xfrm>
            <a:off x="6806119" y="1564331"/>
            <a:ext cx="4640093" cy="2445288"/>
          </a:xfrm>
          <a:prstGeom prst="rect">
            <a:avLst/>
          </a:prstGeom>
        </p:spPr>
      </p:pic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0805FAFE-B343-41BF-B6C7-A16E9A0475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169" t="31480" r="40958" b="42293"/>
          <a:stretch/>
        </p:blipFill>
        <p:spPr>
          <a:xfrm>
            <a:off x="3774332" y="4009619"/>
            <a:ext cx="5603131" cy="248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75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404" y="367829"/>
            <a:ext cx="10045430" cy="1371600"/>
          </a:xfrm>
        </p:spPr>
        <p:txBody>
          <a:bodyPr/>
          <a:lstStyle/>
          <a:p>
            <a:pPr algn="ctr"/>
            <a:r>
              <a:rPr lang="en-US" b="1" dirty="0"/>
              <a:t>PRINCIPLES GROUPING #4 – SUCCESS KEYS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159EABB-73D2-486B-B3F3-D9634D8EA0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170" t="50000" r="40958" b="25351"/>
          <a:stretch/>
        </p:blipFill>
        <p:spPr>
          <a:xfrm>
            <a:off x="1783404" y="1750980"/>
            <a:ext cx="4727642" cy="2161363"/>
          </a:xfrm>
          <a:prstGeom prst="rect">
            <a:avLst/>
          </a:prstGeom>
        </p:spPr>
      </p:pic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1F095B3-9793-4936-8868-1A9FF11A13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011" t="25352" r="41117" b="54638"/>
          <a:stretch/>
        </p:blipFill>
        <p:spPr>
          <a:xfrm>
            <a:off x="6710130" y="1750980"/>
            <a:ext cx="4727641" cy="2161363"/>
          </a:xfrm>
          <a:prstGeom prst="rect">
            <a:avLst/>
          </a:prstGeom>
        </p:spPr>
      </p:pic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0B6DB4A5-3A95-4F4A-8B9A-F0AF2A478F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649" t="22966" r="40958" b="47516"/>
          <a:stretch/>
        </p:blipFill>
        <p:spPr>
          <a:xfrm>
            <a:off x="3828477" y="3923894"/>
            <a:ext cx="5564222" cy="245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983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1A48203-DDEA-40B5-AA44-D43CD41DF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950" y="2743200"/>
            <a:ext cx="4269466" cy="1371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Principles guide behavior that will influence success of the (8) Project Performance Domains</a:t>
            </a:r>
            <a:br>
              <a:rPr lang="en-US" sz="3600" b="1" dirty="0"/>
            </a:br>
            <a:br>
              <a:rPr lang="en-US" sz="3600" b="1" dirty="0"/>
            </a:br>
            <a:r>
              <a:rPr lang="en-US" sz="3600" b="1" i="1" dirty="0"/>
              <a:t>Differing from the (5) process model, the domains can work concurrently</a:t>
            </a:r>
          </a:p>
        </p:txBody>
      </p:sp>
      <p:pic>
        <p:nvPicPr>
          <p:cNvPr id="3" name="Picture 2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DEE8E88F-32BE-4BF5-A863-1BEBDC130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51" t="20128" r="40479" b="21972"/>
          <a:stretch/>
        </p:blipFill>
        <p:spPr>
          <a:xfrm>
            <a:off x="1787623" y="431035"/>
            <a:ext cx="5099560" cy="599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33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404" y="513005"/>
            <a:ext cx="9859315" cy="1371600"/>
          </a:xfrm>
        </p:spPr>
        <p:txBody>
          <a:bodyPr/>
          <a:lstStyle/>
          <a:p>
            <a:pPr algn="ctr"/>
            <a:r>
              <a:rPr lang="en-US" b="1" dirty="0"/>
              <a:t>STAKEHOLDER PERFORMANCE DOMAIN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DD2E88F-A205-4E9A-8081-999148D797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489" t="27469" r="42553" b="50000"/>
          <a:stretch/>
        </p:blipFill>
        <p:spPr>
          <a:xfrm>
            <a:off x="6096000" y="1927272"/>
            <a:ext cx="5546719" cy="3792592"/>
          </a:xfrm>
          <a:prstGeom prst="rect">
            <a:avLst/>
          </a:prstGeom>
        </p:spPr>
      </p:pic>
      <p:pic>
        <p:nvPicPr>
          <p:cNvPr id="12" name="Picture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576461D-7974-482C-B540-4F76C4ADDA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394" t="50000" r="46861" b="20837"/>
          <a:stretch/>
        </p:blipFill>
        <p:spPr>
          <a:xfrm>
            <a:off x="1863180" y="1785220"/>
            <a:ext cx="3054485" cy="2290669"/>
          </a:xfrm>
          <a:prstGeom prst="rect">
            <a:avLst/>
          </a:prstGeom>
        </p:spPr>
      </p:pic>
      <p:pic>
        <p:nvPicPr>
          <p:cNvPr id="14" name="Picture 1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4A72F709-2B75-49E9-8D85-98ED567E65C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32" t="38009" r="40319" b="36162"/>
          <a:stretch/>
        </p:blipFill>
        <p:spPr>
          <a:xfrm>
            <a:off x="549280" y="4175274"/>
            <a:ext cx="5306771" cy="216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677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404" y="513005"/>
            <a:ext cx="9859315" cy="1371600"/>
          </a:xfrm>
        </p:spPr>
        <p:txBody>
          <a:bodyPr/>
          <a:lstStyle/>
          <a:p>
            <a:pPr algn="ctr"/>
            <a:r>
              <a:rPr lang="en-US" b="1" dirty="0"/>
              <a:t>TEAM PERFORMANCE DOMAIN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BDC3E5A-FE72-4683-B6D2-948370D289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68" t="35170" r="42394" b="42692"/>
          <a:stretch/>
        </p:blipFill>
        <p:spPr>
          <a:xfrm>
            <a:off x="6173824" y="1884605"/>
            <a:ext cx="5378106" cy="3718527"/>
          </a:xfrm>
          <a:prstGeom prst="rect">
            <a:avLst/>
          </a:prstGeom>
        </p:spPr>
      </p:pic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1F7EDDB0-A09B-4528-A5FA-6E6D0C85F9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521" t="28092" r="44149" b="25095"/>
          <a:stretch/>
        </p:blipFill>
        <p:spPr>
          <a:xfrm>
            <a:off x="2548647" y="1633794"/>
            <a:ext cx="3307404" cy="2495836"/>
          </a:xfrm>
          <a:prstGeom prst="rect">
            <a:avLst/>
          </a:prstGeom>
        </p:spPr>
      </p:pic>
      <p:pic>
        <p:nvPicPr>
          <p:cNvPr id="10" name="Picture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BA38DB1-DE44-4250-AFF1-C4CEB6DC0CB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32" t="35738" r="40479" b="42124"/>
          <a:stretch/>
        </p:blipFill>
        <p:spPr>
          <a:xfrm>
            <a:off x="549281" y="4214638"/>
            <a:ext cx="5468897" cy="213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56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832" y="262194"/>
            <a:ext cx="9859315" cy="1371600"/>
          </a:xfrm>
        </p:spPr>
        <p:txBody>
          <a:bodyPr/>
          <a:lstStyle/>
          <a:p>
            <a:pPr algn="ctr"/>
            <a:r>
              <a:rPr lang="en-US" b="1" dirty="0"/>
              <a:t>DEVELOPMENT APPROACH &amp; LIFE CYCLE PERFORMANCE DOMAIN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DC4A449-5FF4-43C3-8D4D-0318D31EAD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446" t="30629" r="42729" b="44394"/>
          <a:stretch/>
        </p:blipFill>
        <p:spPr>
          <a:xfrm>
            <a:off x="6335951" y="2154677"/>
            <a:ext cx="5306768" cy="3429000"/>
          </a:xfrm>
          <a:prstGeom prst="rect">
            <a:avLst/>
          </a:prstGeom>
        </p:spPr>
      </p:pic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8515930-18FF-4763-863C-9E334993BD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372" t="26088" r="40160" b="47516"/>
          <a:stretch/>
        </p:blipFill>
        <p:spPr>
          <a:xfrm>
            <a:off x="549281" y="2548647"/>
            <a:ext cx="5546719" cy="385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3073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832" y="262194"/>
            <a:ext cx="9859315" cy="1371600"/>
          </a:xfrm>
        </p:spPr>
        <p:txBody>
          <a:bodyPr/>
          <a:lstStyle/>
          <a:p>
            <a:pPr algn="ctr"/>
            <a:r>
              <a:rPr lang="en-US" b="1" dirty="0"/>
              <a:t>DEVELOPMENT APPROACHES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A68328D5-6637-4412-A0F7-747C66BD0C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907883"/>
              </p:ext>
            </p:extLst>
          </p:nvPr>
        </p:nvGraphicFramePr>
        <p:xfrm>
          <a:off x="854850" y="2217454"/>
          <a:ext cx="10565422" cy="3566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282711">
                  <a:extLst>
                    <a:ext uri="{9D8B030D-6E8A-4147-A177-3AD203B41FA5}">
                      <a16:colId xmlns:a16="http://schemas.microsoft.com/office/drawing/2014/main" val="2370679435"/>
                    </a:ext>
                  </a:extLst>
                </a:gridCol>
                <a:gridCol w="5282711">
                  <a:extLst>
                    <a:ext uri="{9D8B030D-6E8A-4147-A177-3AD203B41FA5}">
                      <a16:colId xmlns:a16="http://schemas.microsoft.com/office/drawing/2014/main" val="519013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APPROACH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DEFINITION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676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PREDICTIVE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When project &amp; product requirements can be defined/analyzed at START OF PROJECT</a:t>
                      </a:r>
                    </a:p>
                    <a:p>
                      <a:pPr algn="ctr"/>
                      <a:r>
                        <a:rPr lang="en-US" sz="1800" b="1" i="1" dirty="0"/>
                        <a:t>(Waterfall)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160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ADAPTIVE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Requirements are uncertain and subject to high levels of change throughout project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9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HYBRID (ITERATIVE)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Requirements being clarified </a:t>
                      </a:r>
                    </a:p>
                    <a:p>
                      <a:pPr algn="ctr"/>
                      <a:r>
                        <a:rPr lang="en-US" sz="1800" b="1" i="1" dirty="0"/>
                        <a:t>(When MVP is your goal)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8931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HYBID (INCREMENTAL)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Deliverables produced through iteration  releases</a:t>
                      </a:r>
                    </a:p>
                    <a:p>
                      <a:pPr algn="ctr"/>
                      <a:r>
                        <a:rPr lang="en-US" sz="1800" b="1" dirty="0"/>
                        <a:t>(Agile)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922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76653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832" y="262194"/>
            <a:ext cx="9859315" cy="1371600"/>
          </a:xfrm>
        </p:spPr>
        <p:txBody>
          <a:bodyPr/>
          <a:lstStyle/>
          <a:p>
            <a:pPr algn="ctr"/>
            <a:r>
              <a:rPr lang="en-US" b="1" dirty="0"/>
              <a:t>ITERATIVE &amp; INCREMENTAL DEVELOPMENT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78FD537-44B7-4C75-BBDE-08F991A5BB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72" t="32331" r="40319" b="25946"/>
          <a:stretch/>
        </p:blipFill>
        <p:spPr>
          <a:xfrm>
            <a:off x="3754877" y="1633794"/>
            <a:ext cx="7665394" cy="4825372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D1529B12-7B72-4470-B730-7D96B0AB1FED}"/>
              </a:ext>
            </a:extLst>
          </p:cNvPr>
          <p:cNvSpPr txBox="1">
            <a:spLocks/>
          </p:cNvSpPr>
          <p:nvPr/>
        </p:nvSpPr>
        <p:spPr>
          <a:xfrm>
            <a:off x="378089" y="3559129"/>
            <a:ext cx="3121912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2000" b="1" dirty="0"/>
              <a:t>Hybrid Development = </a:t>
            </a:r>
          </a:p>
          <a:p>
            <a:pPr algn="ctr"/>
            <a:r>
              <a:rPr lang="en-US" sz="2000" b="1" i="1" dirty="0"/>
              <a:t>Combination of adaptive &amp; predictive approaches</a:t>
            </a:r>
          </a:p>
          <a:p>
            <a:pPr algn="ctr"/>
            <a:endParaRPr lang="en-US" sz="2000" b="1" i="1" dirty="0"/>
          </a:p>
          <a:p>
            <a:pPr algn="ctr"/>
            <a:endParaRPr lang="en-US" sz="2000" b="1" i="1" dirty="0"/>
          </a:p>
          <a:p>
            <a:pPr algn="ctr"/>
            <a:r>
              <a:rPr lang="en-US" sz="2000" b="1" i="1" dirty="0"/>
              <a:t>Hybrid solutions will either have iterative or incremental development</a:t>
            </a:r>
          </a:p>
        </p:txBody>
      </p:sp>
    </p:spTree>
    <p:extLst>
      <p:ext uri="{BB962C8B-B14F-4D97-AF65-F5344CB8AC3E}">
        <p14:creationId xmlns:p14="http://schemas.microsoft.com/office/powerpoint/2010/main" val="2696573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832" y="262194"/>
            <a:ext cx="9859315" cy="1371600"/>
          </a:xfrm>
        </p:spPr>
        <p:txBody>
          <a:bodyPr/>
          <a:lstStyle/>
          <a:p>
            <a:pPr algn="ctr"/>
            <a:r>
              <a:rPr lang="en-US" b="1" dirty="0"/>
              <a:t>PLANNING PERFORMANCE DOMAIN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7361E9E-7D9E-41A7-81EC-5DBCCC6B8A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09" t="21264" r="41755" b="43258"/>
          <a:stretch/>
        </p:blipFill>
        <p:spPr>
          <a:xfrm>
            <a:off x="6359941" y="1502471"/>
            <a:ext cx="5315206" cy="4542817"/>
          </a:xfrm>
          <a:prstGeom prst="rect">
            <a:avLst/>
          </a:prstGeom>
        </p:spPr>
      </p:pic>
      <p:pic>
        <p:nvPicPr>
          <p:cNvPr id="11" name="Picture 1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18694B2-02CD-42E2-8CEB-36B97BB5E6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372" t="33728" r="40479" b="28783"/>
          <a:stretch/>
        </p:blipFill>
        <p:spPr>
          <a:xfrm>
            <a:off x="549280" y="2144112"/>
            <a:ext cx="5546719" cy="425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3748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832" y="262194"/>
            <a:ext cx="9859315" cy="1371600"/>
          </a:xfrm>
        </p:spPr>
        <p:txBody>
          <a:bodyPr/>
          <a:lstStyle/>
          <a:p>
            <a:pPr algn="ctr"/>
            <a:r>
              <a:rPr lang="en-US" b="1" dirty="0"/>
              <a:t>PROJECT WORK PERFORMANCE DOMAIN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8CECF88-24FC-4E86-BB42-CCBB68B735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287" t="35738" r="42394" b="34744"/>
          <a:stretch/>
        </p:blipFill>
        <p:spPr>
          <a:xfrm>
            <a:off x="6361889" y="2228829"/>
            <a:ext cx="5280831" cy="3685588"/>
          </a:xfrm>
          <a:prstGeom prst="rect">
            <a:avLst/>
          </a:prstGeom>
        </p:spPr>
      </p:pic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C267E88-0BB0-4980-BCD5-DA799B9D55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011" t="28092" r="40318" b="25946"/>
          <a:stretch/>
        </p:blipFill>
        <p:spPr>
          <a:xfrm>
            <a:off x="549280" y="2034275"/>
            <a:ext cx="5546719" cy="438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5354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832" y="262194"/>
            <a:ext cx="9859315" cy="1371600"/>
          </a:xfrm>
        </p:spPr>
        <p:txBody>
          <a:bodyPr/>
          <a:lstStyle/>
          <a:p>
            <a:pPr algn="ctr"/>
            <a:r>
              <a:rPr lang="en-US" b="1" dirty="0"/>
              <a:t>MEASUREMENT PERFORMANCE </a:t>
            </a:r>
            <a:br>
              <a:rPr lang="en-US" b="1" dirty="0"/>
            </a:br>
            <a:r>
              <a:rPr lang="en-US" b="1" dirty="0"/>
              <a:t>DOMAIN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pic>
        <p:nvPicPr>
          <p:cNvPr id="13" name="Picture 1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0F95E57-815B-4789-B2B5-41E0B3EFC2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56" t="26241" r="41034" b="49706"/>
          <a:stretch/>
        </p:blipFill>
        <p:spPr>
          <a:xfrm>
            <a:off x="6303524" y="2258013"/>
            <a:ext cx="5371623" cy="3480111"/>
          </a:xfrm>
          <a:prstGeom prst="rect">
            <a:avLst/>
          </a:prstGeom>
        </p:spPr>
      </p:pic>
      <p:pic>
        <p:nvPicPr>
          <p:cNvPr id="15" name="Picture 1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F232C31-ED2E-4617-B04F-F67338C08B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011" t="28092" r="40318" b="46949"/>
          <a:stretch/>
        </p:blipFill>
        <p:spPr>
          <a:xfrm>
            <a:off x="549281" y="2258013"/>
            <a:ext cx="5546719" cy="379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7436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832" y="262194"/>
            <a:ext cx="9859315" cy="1371600"/>
          </a:xfrm>
        </p:spPr>
        <p:txBody>
          <a:bodyPr/>
          <a:lstStyle/>
          <a:p>
            <a:pPr algn="ctr"/>
            <a:r>
              <a:rPr lang="en-US" b="1" dirty="0"/>
              <a:t>STAKEHOLDER SATISFACTION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pic>
        <p:nvPicPr>
          <p:cNvPr id="4" name="Picture 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44516C9-92C7-4A92-A8FD-0506C68D22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734" t="65256" r="39362" b="7213"/>
          <a:stretch/>
        </p:blipFill>
        <p:spPr>
          <a:xfrm>
            <a:off x="2095668" y="2485417"/>
            <a:ext cx="9299642" cy="375974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31E36D7D-2040-4108-92A9-83912C1555F4}"/>
              </a:ext>
            </a:extLst>
          </p:cNvPr>
          <p:cNvSpPr txBox="1">
            <a:spLocks/>
          </p:cNvSpPr>
          <p:nvPr/>
        </p:nvSpPr>
        <p:spPr>
          <a:xfrm>
            <a:off x="2372261" y="1281392"/>
            <a:ext cx="8746456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2400" b="1" i="1" dirty="0"/>
              <a:t>Why wait until a post-project 360 to assess if your Project Team is happy… Use a Mood Board!</a:t>
            </a:r>
          </a:p>
        </p:txBody>
      </p:sp>
    </p:spTree>
    <p:extLst>
      <p:ext uri="{BB962C8B-B14F-4D97-AF65-F5344CB8AC3E}">
        <p14:creationId xmlns:p14="http://schemas.microsoft.com/office/powerpoint/2010/main" val="28351356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832" y="262194"/>
            <a:ext cx="9859315" cy="1371600"/>
          </a:xfrm>
        </p:spPr>
        <p:txBody>
          <a:bodyPr/>
          <a:lstStyle/>
          <a:p>
            <a:pPr algn="ctr"/>
            <a:r>
              <a:rPr lang="en-US" b="1" dirty="0"/>
              <a:t>ENTERING THE 21</a:t>
            </a:r>
            <a:r>
              <a:rPr lang="en-US" b="1" baseline="30000" dirty="0"/>
              <a:t>st</a:t>
            </a:r>
            <a:r>
              <a:rPr lang="en-US" b="1" dirty="0"/>
              <a:t> CENTURY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31E36D7D-2040-4108-92A9-83912C1555F4}"/>
              </a:ext>
            </a:extLst>
          </p:cNvPr>
          <p:cNvSpPr txBox="1">
            <a:spLocks/>
          </p:cNvSpPr>
          <p:nvPr/>
        </p:nvSpPr>
        <p:spPr>
          <a:xfrm rot="1121274">
            <a:off x="4622520" y="1747705"/>
            <a:ext cx="4245936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2400" b="1" i="1" dirty="0"/>
              <a:t>DASHBOARDS!! Brief live from your solution… not PPT slides</a:t>
            </a:r>
          </a:p>
        </p:txBody>
      </p:sp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1BE6ED27-43B3-49A0-A13D-1B545018C6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72" t="23811" r="40319" b="16012"/>
          <a:stretch/>
        </p:blipFill>
        <p:spPr>
          <a:xfrm>
            <a:off x="817123" y="2142519"/>
            <a:ext cx="4182893" cy="4124980"/>
          </a:xfrm>
          <a:prstGeom prst="rect">
            <a:avLst/>
          </a:prstGeom>
        </p:spPr>
      </p:pic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45F37804-D178-48BF-929E-F999A16D95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489" t="46807" r="41011" b="16077"/>
          <a:stretch/>
        </p:blipFill>
        <p:spPr>
          <a:xfrm>
            <a:off x="5525311" y="3579780"/>
            <a:ext cx="3962404" cy="2544236"/>
          </a:xfrm>
          <a:prstGeom prst="rect">
            <a:avLst/>
          </a:prstGeom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CFB24B0C-839B-4EE9-AFB0-EB6E6A7B7206}"/>
              </a:ext>
            </a:extLst>
          </p:cNvPr>
          <p:cNvSpPr txBox="1">
            <a:spLocks/>
          </p:cNvSpPr>
          <p:nvPr/>
        </p:nvSpPr>
        <p:spPr>
          <a:xfrm rot="20698412">
            <a:off x="8005249" y="2743200"/>
            <a:ext cx="4245936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2400" b="1" i="1" dirty="0"/>
              <a:t>Agile User Story Points</a:t>
            </a:r>
          </a:p>
          <a:p>
            <a:pPr algn="ctr"/>
            <a:r>
              <a:rPr lang="en-US" sz="2400" b="1" i="1" dirty="0"/>
              <a:t>Burnup Charts</a:t>
            </a:r>
          </a:p>
        </p:txBody>
      </p:sp>
    </p:spTree>
    <p:extLst>
      <p:ext uri="{BB962C8B-B14F-4D97-AF65-F5344CB8AC3E}">
        <p14:creationId xmlns:p14="http://schemas.microsoft.com/office/powerpoint/2010/main" val="9871367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832" y="262194"/>
            <a:ext cx="9859315" cy="1371600"/>
          </a:xfrm>
        </p:spPr>
        <p:txBody>
          <a:bodyPr/>
          <a:lstStyle/>
          <a:p>
            <a:pPr algn="ctr"/>
            <a:r>
              <a:rPr lang="en-US" b="1" dirty="0"/>
              <a:t>UNCERTAINITY PERFORMANCE </a:t>
            </a:r>
            <a:br>
              <a:rPr lang="en-US" b="1" dirty="0"/>
            </a:br>
            <a:r>
              <a:rPr lang="en-US" b="1" dirty="0"/>
              <a:t>DOMAIN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EF5D208-9EC3-432D-9A9F-D1A9F4C738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68" t="40846" r="41596" b="20837"/>
          <a:stretch/>
        </p:blipFill>
        <p:spPr>
          <a:xfrm>
            <a:off x="6517531" y="1633794"/>
            <a:ext cx="5157616" cy="4650274"/>
          </a:xfrm>
          <a:prstGeom prst="rect">
            <a:avLst/>
          </a:prstGeom>
        </p:spPr>
      </p:pic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18959AC-1260-4A4C-A653-50FE800DB7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851" t="32159" r="39521" b="21404"/>
          <a:stretch/>
        </p:blipFill>
        <p:spPr>
          <a:xfrm>
            <a:off x="549281" y="2279393"/>
            <a:ext cx="5546719" cy="400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297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832" y="262194"/>
            <a:ext cx="9859315" cy="1371600"/>
          </a:xfrm>
        </p:spPr>
        <p:txBody>
          <a:bodyPr/>
          <a:lstStyle/>
          <a:p>
            <a:pPr algn="ctr"/>
            <a:r>
              <a:rPr lang="en-US" b="1" dirty="0"/>
              <a:t>MODELS GALORE…..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pic>
        <p:nvPicPr>
          <p:cNvPr id="5" name="Picture 4" descr="Chart, diagram, histogram&#10;&#10;Description automatically generated">
            <a:extLst>
              <a:ext uri="{FF2B5EF4-FFF2-40B4-BE49-F238E27FC236}">
                <a16:creationId xmlns:a16="http://schemas.microsoft.com/office/drawing/2014/main" id="{7ABA56C8-6101-4E54-A23D-0B4D0E3E3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80" y="2529191"/>
            <a:ext cx="2426304" cy="2869176"/>
          </a:xfrm>
          <a:prstGeom prst="rect">
            <a:avLst/>
          </a:prstGeom>
        </p:spPr>
      </p:pic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D0E44057-CE9E-46B5-BB46-253B90561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8524" y="1633794"/>
            <a:ext cx="2180941" cy="1991637"/>
          </a:xfrm>
          <a:prstGeom prst="rect">
            <a:avLst/>
          </a:prstGeom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48A9878E-6080-4F36-91C3-F74DD92F2A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405" y="4997031"/>
            <a:ext cx="2995314" cy="1472990"/>
          </a:xfrm>
          <a:prstGeom prst="rect">
            <a:avLst/>
          </a:prstGeom>
        </p:spPr>
      </p:pic>
      <p:pic>
        <p:nvPicPr>
          <p:cNvPr id="12" name="Picture 11" descr="A picture containing text, businesscard, screenshot&#10;&#10;Description automatically generated">
            <a:extLst>
              <a:ext uri="{FF2B5EF4-FFF2-40B4-BE49-F238E27FC236}">
                <a16:creationId xmlns:a16="http://schemas.microsoft.com/office/drawing/2014/main" id="{05B02877-3FEE-4B47-AE34-6D78151B20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7894" y="1369027"/>
            <a:ext cx="2611862" cy="2040517"/>
          </a:xfrm>
          <a:prstGeom prst="rect">
            <a:avLst/>
          </a:prstGeom>
        </p:spPr>
      </p:pic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BB046B7F-AF68-4146-88DA-2917819CB2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79622" y="3625431"/>
            <a:ext cx="2295525" cy="1990725"/>
          </a:xfrm>
          <a:prstGeom prst="rect">
            <a:avLst/>
          </a:prstGeom>
        </p:spPr>
      </p:pic>
      <p:pic>
        <p:nvPicPr>
          <p:cNvPr id="16" name="Picture 15" descr="Diagram&#10;&#10;Description automatically generated">
            <a:extLst>
              <a:ext uri="{FF2B5EF4-FFF2-40B4-BE49-F238E27FC236}">
                <a16:creationId xmlns:a16="http://schemas.microsoft.com/office/drawing/2014/main" id="{FC97E8A9-94F6-4BF6-B060-729D43EAC7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141" y="4924944"/>
            <a:ext cx="2611863" cy="1472990"/>
          </a:xfrm>
          <a:prstGeom prst="rect">
            <a:avLst/>
          </a:prstGeom>
        </p:spPr>
      </p:pic>
      <p:pic>
        <p:nvPicPr>
          <p:cNvPr id="18" name="Picture 17" descr="Timeline&#10;&#10;Description automatically generated">
            <a:extLst>
              <a:ext uri="{FF2B5EF4-FFF2-40B4-BE49-F238E27FC236}">
                <a16:creationId xmlns:a16="http://schemas.microsoft.com/office/drawing/2014/main" id="{93C4B92D-9FD0-4258-92EE-3FC60D1A24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34195" y="1740118"/>
            <a:ext cx="2518968" cy="1058022"/>
          </a:xfrm>
          <a:prstGeom prst="rect">
            <a:avLst/>
          </a:prstGeom>
        </p:spPr>
      </p:pic>
      <p:pic>
        <p:nvPicPr>
          <p:cNvPr id="20" name="Picture 19" descr="Diagram, arrow&#10;&#10;Description automatically generated">
            <a:extLst>
              <a:ext uri="{FF2B5EF4-FFF2-40B4-BE49-F238E27FC236}">
                <a16:creationId xmlns:a16="http://schemas.microsoft.com/office/drawing/2014/main" id="{F7F47B03-95E7-48CB-B2B2-3CBF5051DE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65193" y="3036687"/>
            <a:ext cx="2706240" cy="172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4568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832" y="262194"/>
            <a:ext cx="9859315" cy="1371600"/>
          </a:xfrm>
        </p:spPr>
        <p:txBody>
          <a:bodyPr/>
          <a:lstStyle/>
          <a:p>
            <a:pPr algn="ctr"/>
            <a:r>
              <a:rPr lang="en-US" b="1" dirty="0"/>
              <a:t>A MODEL FOR EACH PERFORMANCE DOMAIN!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pic>
        <p:nvPicPr>
          <p:cNvPr id="5" name="Picture 4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61A4166B-85EA-4E4E-B4E3-AFBAFF5743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926" t="23811" r="42872" b="21405"/>
          <a:stretch/>
        </p:blipFill>
        <p:spPr>
          <a:xfrm>
            <a:off x="2031791" y="1633795"/>
            <a:ext cx="8999375" cy="474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1168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832" y="262194"/>
            <a:ext cx="9859315" cy="1371600"/>
          </a:xfrm>
        </p:spPr>
        <p:txBody>
          <a:bodyPr/>
          <a:lstStyle/>
          <a:p>
            <a:pPr algn="ctr"/>
            <a:r>
              <a:rPr lang="en-US" b="1" dirty="0"/>
              <a:t>AND METHODS FOR EACH P.DOMAIN!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pic>
        <p:nvPicPr>
          <p:cNvPr id="4" name="Picture 3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8BC6A17C-B752-4ED1-A7B9-82B702462E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44" t="28092" r="42713" b="14593"/>
          <a:stretch/>
        </p:blipFill>
        <p:spPr>
          <a:xfrm>
            <a:off x="1815832" y="1458696"/>
            <a:ext cx="9377465" cy="472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09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832" y="262194"/>
            <a:ext cx="9859315" cy="1371600"/>
          </a:xfrm>
        </p:spPr>
        <p:txBody>
          <a:bodyPr/>
          <a:lstStyle/>
          <a:p>
            <a:pPr algn="ctr"/>
            <a:r>
              <a:rPr lang="en-US" b="1" dirty="0"/>
              <a:t>PMISTANDARDS+ DIGITAL CONTENT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141EF15B-09FB-4929-A0F4-9F5DB9842A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39" t="13031" r="64894" b="76190"/>
          <a:stretch/>
        </p:blipFill>
        <p:spPr>
          <a:xfrm>
            <a:off x="4340800" y="1351239"/>
            <a:ext cx="4327523" cy="12846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95DA79-12BB-4F14-A22A-F9FE2FB08780}"/>
              </a:ext>
            </a:extLst>
          </p:cNvPr>
          <p:cNvSpPr txBox="1"/>
          <p:nvPr/>
        </p:nvSpPr>
        <p:spPr>
          <a:xfrm>
            <a:off x="549281" y="2945570"/>
            <a:ext cx="1112586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Free to PMI Members . Must register separately for access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b="1" dirty="0"/>
              <a:t>Access to standards &amp; guides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b="1" dirty="0"/>
              <a:t>Case Studies available for review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b="1" dirty="0"/>
              <a:t>Templates based on approaches/industry of choice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b="1" dirty="0"/>
              <a:t>A complement to Projectmanagement.com, not an alternative</a:t>
            </a:r>
          </a:p>
          <a:p>
            <a:pPr lvl="1"/>
            <a:endParaRPr lang="en-US" sz="2800" b="1" dirty="0"/>
          </a:p>
          <a:p>
            <a:pPr lvl="1"/>
            <a:r>
              <a:rPr lang="en-US" sz="2800" b="1" dirty="0"/>
              <a:t>                       </a:t>
            </a:r>
            <a:r>
              <a:rPr lang="en-US" sz="2800" b="1" dirty="0">
                <a:hlinkClick r:id="rId4"/>
              </a:rPr>
              <a:t>https://standardsplus.pmi.org/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1332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832" y="262194"/>
            <a:ext cx="9859315" cy="1371600"/>
          </a:xfrm>
        </p:spPr>
        <p:txBody>
          <a:bodyPr/>
          <a:lstStyle/>
          <a:p>
            <a:pPr algn="ctr"/>
            <a:r>
              <a:rPr lang="en-US" b="1" dirty="0"/>
              <a:t>IMPACT ON PMP CERTIFICATION TESTING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95DA79-12BB-4F14-A22A-F9FE2FB08780}"/>
              </a:ext>
            </a:extLst>
          </p:cNvPr>
          <p:cNvSpPr txBox="1"/>
          <p:nvPr/>
        </p:nvSpPr>
        <p:spPr>
          <a:xfrm>
            <a:off x="533067" y="2206267"/>
            <a:ext cx="1112586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In Jan 21, the PMP test changed to focus on 3 domain areas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People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/>
              <a:t>Business Environment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b="1" i="1" dirty="0"/>
              <a:t>Exam became very agile &amp; hybrid approach heavy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b="1" i="1" dirty="0"/>
              <a:t>Exam Outline was just as important a review as PMBoK 6</a:t>
            </a:r>
            <a:r>
              <a:rPr lang="en-US" sz="2400" b="1" i="1" baseline="30000" dirty="0"/>
              <a:t>th</a:t>
            </a:r>
            <a:r>
              <a:rPr lang="en-US" sz="2400" b="1" i="1" dirty="0"/>
              <a:t> ed.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b="1" i="1" dirty="0"/>
              <a:t>Online proctored exam option is now offered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24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A PMP (and other exam) update based on PMBoK 7</a:t>
            </a:r>
            <a:r>
              <a:rPr lang="en-US" sz="2400" b="1" baseline="30000" dirty="0"/>
              <a:t>th</a:t>
            </a:r>
            <a:r>
              <a:rPr lang="en-US" sz="2400" b="1" dirty="0"/>
              <a:t> Edition is expected in 2022/2023 but no declarative dates have been given</a:t>
            </a:r>
          </a:p>
          <a:p>
            <a:pPr lvl="2"/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23211219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45CE-5B0A-4EAA-A7D8-BBFFFB34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832" y="262194"/>
            <a:ext cx="9859315" cy="1371600"/>
          </a:xfrm>
        </p:spPr>
        <p:txBody>
          <a:bodyPr/>
          <a:lstStyle/>
          <a:p>
            <a:pPr algn="ctr"/>
            <a:r>
              <a:rPr lang="en-US" b="1" dirty="0"/>
              <a:t>WHAT TO DO NOW?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642270B-418A-4EA7-AE23-22A464ED7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6" t="19360" r="35122" b="9355"/>
          <a:stretch/>
        </p:blipFill>
        <p:spPr>
          <a:xfrm>
            <a:off x="549281" y="642594"/>
            <a:ext cx="1035038" cy="12846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95DA79-12BB-4F14-A22A-F9FE2FB08780}"/>
              </a:ext>
            </a:extLst>
          </p:cNvPr>
          <p:cNvSpPr txBox="1"/>
          <p:nvPr/>
        </p:nvSpPr>
        <p:spPr>
          <a:xfrm>
            <a:off x="549281" y="2194601"/>
            <a:ext cx="1112586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b="1" dirty="0"/>
              <a:t>Download it and add it to your OneDrive, Google Drive, etc.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b="1" dirty="0"/>
              <a:t>Continue to lead and manage projects as you have …. The change in the PMBoK does not impact that!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b="1" dirty="0"/>
              <a:t>Use this 7</a:t>
            </a:r>
            <a:r>
              <a:rPr lang="en-US" sz="2800" b="1" baseline="30000" dirty="0"/>
              <a:t>th</a:t>
            </a:r>
            <a:r>
              <a:rPr lang="en-US" sz="2800" b="1" dirty="0"/>
              <a:t> edition as a reference &amp; tool to expand your skillset and perspective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b="1" dirty="0"/>
              <a:t>Pick one or two of the models and see how they can add value to your work!</a:t>
            </a:r>
          </a:p>
        </p:txBody>
      </p:sp>
    </p:spTree>
    <p:extLst>
      <p:ext uri="{BB962C8B-B14F-4D97-AF65-F5344CB8AC3E}">
        <p14:creationId xmlns:p14="http://schemas.microsoft.com/office/powerpoint/2010/main" val="19103522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iginal 5_01_Win32" id="{77344C68-A3F1-476B-8680-97D7F429B46B}" vid="{89780073-58E8-4DFF-BF29-BA99F80528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37651BA-F45C-4845-9AB3-E0A65B39F5E1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16c05727-aa75-4e4a-9b5f-8a80a1165891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DB58277-F8DF-46FF-84EC-EF41B835E6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276E62-80A3-44DD-9BCC-97ED2B99B5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{C6D8AFA4-F863-4764-A41D-29447E1B7BA0}tf78438558_win32</Template>
  <TotalTime>519</TotalTime>
  <Words>1230</Words>
  <Application>Microsoft Office PowerPoint</Application>
  <PresentationFormat>Widescreen</PresentationFormat>
  <Paragraphs>156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Arial</vt:lpstr>
      <vt:lpstr>Calibri</vt:lpstr>
      <vt:lpstr>Calibri Light</vt:lpstr>
      <vt:lpstr>Century Gothic</vt:lpstr>
      <vt:lpstr>Garamond</vt:lpstr>
      <vt:lpstr>Kartika</vt:lpstr>
      <vt:lpstr>Monotype Sorts</vt:lpstr>
      <vt:lpstr>Roboto</vt:lpstr>
      <vt:lpstr>SavonVTI</vt:lpstr>
      <vt:lpstr>Office Theme</vt:lpstr>
      <vt:lpstr>WELCOME TO THE PMI MONTGOMERY COUNTY CHAPTER’S AUGUST MONTHLY VIRTUAL MEETING </vt:lpstr>
      <vt:lpstr>CHAPTER NEWS &amp; NOTES</vt:lpstr>
      <vt:lpstr>PowerPoint Presentation</vt:lpstr>
      <vt:lpstr>UPCOMING ELECTIONS</vt:lpstr>
      <vt:lpstr>PowerPoint Presentation</vt:lpstr>
      <vt:lpstr>PMIWDC SYMPOSIUM NOTICE</vt:lpstr>
      <vt:lpstr>OCTOBER 2021  VIRTUAL EXPERIENCE SERIES</vt:lpstr>
      <vt:lpstr>OCTOBER 2021  SEMINARS WORLD</vt:lpstr>
      <vt:lpstr>PowerPoint Presentation</vt:lpstr>
      <vt:lpstr>PowerPoint Presentation</vt:lpstr>
      <vt:lpstr>The 7th edition of the PMBoK IS HERE!! What do you need to know ?</vt:lpstr>
      <vt:lpstr>4 YEARS…. NOT SO LONG AGO</vt:lpstr>
      <vt:lpstr>THE 34 YEAR OLD STANDARD</vt:lpstr>
      <vt:lpstr>THE TIMES THEY ARE A-CHANGING</vt:lpstr>
      <vt:lpstr>SHIFT IN IDEALOGY</vt:lpstr>
      <vt:lpstr>“You should never ever doubt what others are unsure about”  - Willy Wonka</vt:lpstr>
      <vt:lpstr>PRINCIPLES OF PROJECT MGMT.  (Replacement for Knowledge Areas)</vt:lpstr>
      <vt:lpstr>PRINCIPLES GROUPING #1 - TEAMS</vt:lpstr>
      <vt:lpstr>PRINCIPLES GROUPING #2 – CHARACTERISTICS </vt:lpstr>
      <vt:lpstr>PRINCIPLES GROUPING #3 - TECHNIQUES</vt:lpstr>
      <vt:lpstr>PRINCIPLES GROUPING #4 – SUCCESS KEYS</vt:lpstr>
      <vt:lpstr>Principles guide behavior that will influence success of the (8) Project Performance Domains  Differing from the (5) process model, the domains can work concurrently</vt:lpstr>
      <vt:lpstr>STAKEHOLDER PERFORMANCE DOMAIN</vt:lpstr>
      <vt:lpstr>TEAM PERFORMANCE DOMAIN</vt:lpstr>
      <vt:lpstr>DEVELOPMENT APPROACH &amp; LIFE CYCLE PERFORMANCE DOMAIN</vt:lpstr>
      <vt:lpstr>DEVELOPMENT APPROACHES</vt:lpstr>
      <vt:lpstr>ITERATIVE &amp; INCREMENTAL DEVELOPMENT</vt:lpstr>
      <vt:lpstr>PLANNING PERFORMANCE DOMAIN</vt:lpstr>
      <vt:lpstr>PROJECT WORK PERFORMANCE DOMAIN</vt:lpstr>
      <vt:lpstr>MEASUREMENT PERFORMANCE  DOMAIN</vt:lpstr>
      <vt:lpstr>STAKEHOLDER SATISFACTION</vt:lpstr>
      <vt:lpstr>ENTERING THE 21st CENTURY</vt:lpstr>
      <vt:lpstr>UNCERTAINITY PERFORMANCE  DOMAIN</vt:lpstr>
      <vt:lpstr>MODELS GALORE…..</vt:lpstr>
      <vt:lpstr>A MODEL FOR EACH PERFORMANCE DOMAIN!</vt:lpstr>
      <vt:lpstr>AND METHODS FOR EACH P.DOMAIN!</vt:lpstr>
      <vt:lpstr>PMISTANDARDS+ DIGITAL CONTENT</vt:lpstr>
      <vt:lpstr>IMPACT ON PMP CERTIFICATION TESTING</vt:lpstr>
      <vt:lpstr>WHAT TO DO NOW?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7th edition of the PMBoK IS HERE!! What do you need to know ?</dc:title>
  <dc:creator>Lowy, Matthew M CIV USAF AF-A1 (USA)</dc:creator>
  <cp:lastModifiedBy>Lowy, Matthew M CIV USAF AF-A1 (USA)</cp:lastModifiedBy>
  <cp:revision>26</cp:revision>
  <dcterms:created xsi:type="dcterms:W3CDTF">2021-08-04T14:10:01Z</dcterms:created>
  <dcterms:modified xsi:type="dcterms:W3CDTF">2021-08-04T22:49:52Z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